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65" r:id="rId3"/>
    <p:sldId id="267" r:id="rId4"/>
    <p:sldId id="447" r:id="rId5"/>
    <p:sldId id="262" r:id="rId6"/>
    <p:sldId id="302" r:id="rId7"/>
    <p:sldId id="400" r:id="rId8"/>
    <p:sldId id="401" r:id="rId9"/>
    <p:sldId id="413" r:id="rId10"/>
    <p:sldId id="268" r:id="rId11"/>
    <p:sldId id="275" r:id="rId12"/>
    <p:sldId id="276" r:id="rId13"/>
    <p:sldId id="464" r:id="rId14"/>
    <p:sldId id="445" r:id="rId15"/>
    <p:sldId id="403" r:id="rId16"/>
    <p:sldId id="465" r:id="rId17"/>
    <p:sldId id="468" r:id="rId18"/>
    <p:sldId id="469" r:id="rId19"/>
    <p:sldId id="474" r:id="rId20"/>
    <p:sldId id="470" r:id="rId21"/>
    <p:sldId id="467" r:id="rId22"/>
    <p:sldId id="404" r:id="rId23"/>
    <p:sldId id="405" r:id="rId24"/>
    <p:sldId id="283" r:id="rId25"/>
    <p:sldId id="409" r:id="rId26"/>
    <p:sldId id="408" r:id="rId27"/>
    <p:sldId id="410" r:id="rId28"/>
    <p:sldId id="282" r:id="rId29"/>
    <p:sldId id="284" r:id="rId30"/>
    <p:sldId id="306" r:id="rId31"/>
    <p:sldId id="461" r:id="rId32"/>
    <p:sldId id="319" r:id="rId33"/>
    <p:sldId id="438" r:id="rId34"/>
    <p:sldId id="392" r:id="rId35"/>
    <p:sldId id="441" r:id="rId36"/>
    <p:sldId id="417" r:id="rId37"/>
    <p:sldId id="451" r:id="rId38"/>
    <p:sldId id="475" r:id="rId39"/>
    <p:sldId id="383" r:id="rId40"/>
    <p:sldId id="425" r:id="rId41"/>
    <p:sldId id="494" r:id="rId42"/>
    <p:sldId id="420" r:id="rId43"/>
    <p:sldId id="460" r:id="rId44"/>
    <p:sldId id="437" r:id="rId45"/>
    <p:sldId id="418" r:id="rId46"/>
    <p:sldId id="462" r:id="rId47"/>
    <p:sldId id="414" r:id="rId48"/>
    <p:sldId id="372" r:id="rId49"/>
    <p:sldId id="428" r:id="rId50"/>
    <p:sldId id="434" r:id="rId51"/>
    <p:sldId id="435" r:id="rId52"/>
    <p:sldId id="471" r:id="rId53"/>
    <p:sldId id="433" r:id="rId54"/>
  </p:sldIdLst>
  <p:sldSz cx="12192000" cy="6858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A01BBC-C29E-B3E8-CBD9-BC45D8166443}" name="Lesley McFarlane" initials="LM" userId="S::Lesley.McFarlane@ukhsa.gov.uk::3ff71c5c-cfbc-466f-818f-fdc24ec99b2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anda Dennis" initials="AD" lastIdx="2" clrIdx="0">
    <p:extLst>
      <p:ext uri="{19B8F6BF-5375-455C-9EA6-DF929625EA0E}">
        <p15:presenceInfo xmlns:p15="http://schemas.microsoft.com/office/powerpoint/2012/main" userId="S::Amanda.Dennis@phe.gov.uk::6e612068-76fc-47c8-87dc-7d1a1f9e05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75558" autoAdjust="0"/>
  </p:normalViewPr>
  <p:slideViewPr>
    <p:cSldViewPr snapToGrid="0">
      <p:cViewPr varScale="1">
        <p:scale>
          <a:sx n="86" d="100"/>
          <a:sy n="86" d="100"/>
        </p:scale>
        <p:origin x="1452" y="9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23430"/>
    </p:cViewPr>
  </p:sorterViewPr>
  <p:notesViewPr>
    <p:cSldViewPr snapToGrid="0">
      <p:cViewPr varScale="1">
        <p:scale>
          <a:sx n="79" d="100"/>
          <a:sy n="79"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isa.byrne\AppData\Local\Microsoft\Windows\INetCache\Content.Outlook\J8E98ZVF\Shingles%20Coverage%20aged%2070%20since%20201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4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it-IT"/>
        </a:p>
      </c:txPr>
    </c:title>
    <c:autoTitleDeleted val="0"/>
    <c:plotArea>
      <c:layout/>
      <c:barChart>
        <c:barDir val="col"/>
        <c:grouping val="clustered"/>
        <c:varyColors val="0"/>
        <c:ser>
          <c:idx val="0"/>
          <c:order val="0"/>
          <c:tx>
            <c:strRef>
              <c:f>Data!$B$1</c:f>
              <c:strCache>
                <c:ptCount val="1"/>
                <c:pt idx="0">
                  <c:v>Coverage in 70 year olds</c:v>
                </c:pt>
              </c:strCache>
            </c:strRef>
          </c:tx>
          <c:spPr>
            <a:solidFill>
              <a:schemeClr val="accent5">
                <a:lumMod val="60000"/>
                <a:lumOff val="40000"/>
              </a:schemeClr>
            </a:solidFill>
            <a:ln>
              <a:solidFill>
                <a:sysClr val="windowText" lastClr="000000"/>
              </a:solidFill>
            </a:ln>
            <a:effectLst/>
          </c:spPr>
          <c:invertIfNegative val="0"/>
          <c:dPt>
            <c:idx val="0"/>
            <c:invertIfNegative val="0"/>
            <c:bubble3D val="0"/>
            <c:spPr>
              <a:solidFill>
                <a:schemeClr val="accent5">
                  <a:lumMod val="50000"/>
                </a:schemeClr>
              </a:solidFill>
              <a:ln>
                <a:solidFill>
                  <a:sysClr val="windowText" lastClr="000000"/>
                </a:solidFill>
              </a:ln>
              <a:effectLst/>
            </c:spPr>
            <c:extLst>
              <c:ext xmlns:c16="http://schemas.microsoft.com/office/drawing/2014/chart" uri="{C3380CC4-5D6E-409C-BE32-E72D297353CC}">
                <c16:uniqueId val="{00000001-080A-473D-84FC-9EFBED1CCD49}"/>
              </c:ext>
            </c:extLst>
          </c:dPt>
          <c:dPt>
            <c:idx val="1"/>
            <c:invertIfNegative val="0"/>
            <c:bubble3D val="0"/>
            <c:spPr>
              <a:solidFill>
                <a:schemeClr val="accent5">
                  <a:lumMod val="50000"/>
                </a:schemeClr>
              </a:solidFill>
              <a:ln>
                <a:solidFill>
                  <a:sysClr val="windowText" lastClr="000000"/>
                </a:solidFill>
              </a:ln>
              <a:effectLst/>
            </c:spPr>
            <c:extLst>
              <c:ext xmlns:c16="http://schemas.microsoft.com/office/drawing/2014/chart" uri="{C3380CC4-5D6E-409C-BE32-E72D297353CC}">
                <c16:uniqueId val="{00000003-080A-473D-84FC-9EFBED1CCD49}"/>
              </c:ext>
            </c:extLst>
          </c:dPt>
          <c:dPt>
            <c:idx val="2"/>
            <c:invertIfNegative val="0"/>
            <c:bubble3D val="0"/>
            <c:spPr>
              <a:solidFill>
                <a:schemeClr val="accent5">
                  <a:lumMod val="50000"/>
                </a:schemeClr>
              </a:solidFill>
              <a:ln>
                <a:solidFill>
                  <a:sysClr val="windowText" lastClr="000000"/>
                </a:solidFill>
              </a:ln>
              <a:effectLst/>
            </c:spPr>
            <c:extLst>
              <c:ext xmlns:c16="http://schemas.microsoft.com/office/drawing/2014/chart" uri="{C3380CC4-5D6E-409C-BE32-E72D297353CC}">
                <c16:uniqueId val="{00000005-080A-473D-84FC-9EFBED1CCD49}"/>
              </c:ext>
            </c:extLst>
          </c:dPt>
          <c:dPt>
            <c:idx val="3"/>
            <c:invertIfNegative val="0"/>
            <c:bubble3D val="0"/>
            <c:spPr>
              <a:solidFill>
                <a:schemeClr val="accent5">
                  <a:lumMod val="50000"/>
                </a:schemeClr>
              </a:solidFill>
              <a:ln>
                <a:solidFill>
                  <a:sysClr val="windowText" lastClr="000000"/>
                </a:solidFill>
              </a:ln>
              <a:effectLst/>
            </c:spPr>
            <c:extLst>
              <c:ext xmlns:c16="http://schemas.microsoft.com/office/drawing/2014/chart" uri="{C3380CC4-5D6E-409C-BE32-E72D297353CC}">
                <c16:uniqueId val="{00000007-080A-473D-84FC-9EFBED1CCD49}"/>
              </c:ext>
            </c:extLst>
          </c:dPt>
          <c:dPt>
            <c:idx val="4"/>
            <c:invertIfNegative val="0"/>
            <c:bubble3D val="0"/>
            <c:spPr>
              <a:solidFill>
                <a:schemeClr val="accent5">
                  <a:lumMod val="50000"/>
                </a:schemeClr>
              </a:solidFill>
              <a:ln>
                <a:solidFill>
                  <a:sysClr val="windowText" lastClr="000000"/>
                </a:solidFill>
              </a:ln>
              <a:effectLst/>
            </c:spPr>
            <c:extLst>
              <c:ext xmlns:c16="http://schemas.microsoft.com/office/drawing/2014/chart" uri="{C3380CC4-5D6E-409C-BE32-E72D297353CC}">
                <c16:uniqueId val="{00000009-080A-473D-84FC-9EFBED1CCD49}"/>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Data!$A$3:$A$11</c:f>
              <c:strCache>
                <c:ptCount val="9"/>
                <c:pt idx="0">
                  <c:v>2013 to 2014</c:v>
                </c:pt>
                <c:pt idx="1">
                  <c:v>2014 to 2015</c:v>
                </c:pt>
                <c:pt idx="2">
                  <c:v>2015 to 2016</c:v>
                </c:pt>
                <c:pt idx="3">
                  <c:v>2016 to 2017</c:v>
                </c:pt>
                <c:pt idx="4">
                  <c:v>2017 to 2018</c:v>
                </c:pt>
                <c:pt idx="5">
                  <c:v>2018 to 2019*</c:v>
                </c:pt>
                <c:pt idx="6">
                  <c:v>2019 to 2020</c:v>
                </c:pt>
                <c:pt idx="7">
                  <c:v>2020 to 2021</c:v>
                </c:pt>
                <c:pt idx="8">
                  <c:v>2021 to 2022</c:v>
                </c:pt>
              </c:strCache>
            </c:strRef>
          </c:cat>
          <c:val>
            <c:numRef>
              <c:f>Data!$B$3:$B$11</c:f>
              <c:numCache>
                <c:formatCode>General</c:formatCode>
                <c:ptCount val="9"/>
                <c:pt idx="0">
                  <c:v>61.8</c:v>
                </c:pt>
                <c:pt idx="1">
                  <c:v>59</c:v>
                </c:pt>
                <c:pt idx="2">
                  <c:v>54.9</c:v>
                </c:pt>
                <c:pt idx="3">
                  <c:v>48.3</c:v>
                </c:pt>
                <c:pt idx="4">
                  <c:v>44.4</c:v>
                </c:pt>
                <c:pt idx="5">
                  <c:v>31.9</c:v>
                </c:pt>
                <c:pt idx="6">
                  <c:v>26.7</c:v>
                </c:pt>
                <c:pt idx="7">
                  <c:v>20.2</c:v>
                </c:pt>
                <c:pt idx="8">
                  <c:v>31.2</c:v>
                </c:pt>
              </c:numCache>
            </c:numRef>
          </c:val>
          <c:extLst>
            <c:ext xmlns:c16="http://schemas.microsoft.com/office/drawing/2014/chart" uri="{C3380CC4-5D6E-409C-BE32-E72D297353CC}">
              <c16:uniqueId val="{0000000A-080A-473D-84FC-9EFBED1CCD49}"/>
            </c:ext>
          </c:extLst>
        </c:ser>
        <c:dLbls>
          <c:dLblPos val="outEnd"/>
          <c:showLegendKey val="0"/>
          <c:showVal val="1"/>
          <c:showCatName val="0"/>
          <c:showSerName val="0"/>
          <c:showPercent val="0"/>
          <c:showBubbleSize val="0"/>
        </c:dLbls>
        <c:gapWidth val="219"/>
        <c:overlap val="-27"/>
        <c:axId val="412671568"/>
        <c:axId val="412670584"/>
      </c:barChart>
      <c:catAx>
        <c:axId val="412671568"/>
        <c:scaling>
          <c:orientation val="minMax"/>
        </c:scaling>
        <c:delete val="0"/>
        <c:axPos val="b"/>
        <c:title>
          <c:tx>
            <c:rich>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b="1" dirty="0"/>
                  <a:t>Period</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it-IT"/>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it-IT"/>
          </a:p>
        </c:txPr>
        <c:crossAx val="412670584"/>
        <c:crosses val="autoZero"/>
        <c:auto val="1"/>
        <c:lblAlgn val="ctr"/>
        <c:lblOffset val="100"/>
        <c:noMultiLvlLbl val="0"/>
      </c:catAx>
      <c:valAx>
        <c:axId val="4126705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b="1" dirty="0"/>
                  <a:t>Shingles</a:t>
                </a:r>
                <a:r>
                  <a:rPr lang="en-GB" b="1" baseline="0" dirty="0"/>
                  <a:t> coverage aged 70</a:t>
                </a:r>
                <a:endParaRPr lang="en-GB" b="1" dirty="0"/>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it-IT"/>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it-IT"/>
          </a:p>
        </c:txPr>
        <c:crossAx val="412671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US" dirty="0"/>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7AF94399-4760-E249-A21A-E0B302D943C1}" type="datetimeFigureOut">
              <a:rPr lang="en-US" smtClean="0"/>
              <a:t>7/17/2023</a:t>
            </a:fld>
            <a:endParaRPr lang="en-US" dirty="0"/>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US" dirty="0"/>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0C9349AD-43E2-A142-9B61-FBB06C64E86F}" type="slidenum">
              <a:rPr lang="en-US" smtClean="0"/>
              <a:t>‹#›</a:t>
            </a:fld>
            <a:endParaRPr lang="en-US" dirty="0"/>
          </a:p>
        </p:txBody>
      </p:sp>
    </p:spTree>
    <p:extLst>
      <p:ext uri="{BB962C8B-B14F-4D97-AF65-F5344CB8AC3E}">
        <p14:creationId xmlns:p14="http://schemas.microsoft.com/office/powerpoint/2010/main" val="280939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ebarchive.nationalarchives.gov.uk/ukgwa/20120907151317/http:/www.dh.gov.uk/prod_consum_dh/groups/dh_digitalassets/@dh/@ab/documents/digitalasset/dh_133599.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gov.uk/government/publications/herpes-zoster-shingles-immunisation-programme-2021-to-2022-evaluation-report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bmjopen.bmj.com/content/bmjopen/10/7/e037458.full.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medicines.org.uk/emc/product/6101"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gov.uk/government/publications/shingles-herpes-zoster-the-green-book-chapter-28a"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ov.uk/government/publications/immunity-and-how-vaccines-work-the-green-book-chapter-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gov.uk/government/collections/immunisation-patient-group-direction-pgd"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www.gov.uk/government/publications/shingles-vaccine-zostavax-patient-group-direction-pgd-template"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medicines.org.uk/emc/product/6101"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gov.uk/government/publications/post-exposure-prophylaxis-for-chickenpox-and-shingles"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gov.uk/government/publications/vaccine-in-pregnancy-advice-for-pregnant-women/chickenpox-and-shingles-vaccines-advice-for-pregnant-women"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pubmed.ncbi.nlm.nih.gov/25916341/"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pubmed.ncbi.nlm.nih.gov/33580242/"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medicines.org.uk/emc/product/12054"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hs.uk/conditions/shingle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medicines.org.uk/emc/product/12054"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gskpro.com/en-gb/products/shingrix/home/"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medicines.org.uk/emc/product/12054"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yellowcard.mhra.gov.uk/"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www.gov.uk/government/publications/shingles-immunisation-programme-letter"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823032"/>
            <a:ext cx="5830001" cy="5005662"/>
          </a:xfrm>
        </p:spPr>
        <p:txBody>
          <a:bodyPr/>
          <a:lstStyle/>
          <a:p>
            <a:pPr lvl="0">
              <a:lnSpc>
                <a:spcPct val="90000"/>
              </a:lnSpc>
              <a:defRPr/>
            </a:pPr>
            <a:r>
              <a:rPr lang="en-GB" b="1" dirty="0">
                <a:solidFill>
                  <a:prstClr val="black"/>
                </a:solidFill>
                <a:ea typeface="ヒラギノ角ゴ Pro W3" pitchFamily="84" charset="-128"/>
                <a:cs typeface="Arial" panose="020B0604020202020204" pitchFamily="34" charset="0"/>
              </a:rPr>
              <a:t>Background</a:t>
            </a:r>
          </a:p>
          <a:p>
            <a:r>
              <a:rPr lang="en-GB" dirty="0">
                <a:ea typeface="Times New Roman" panose="02020603050405020304" pitchFamily="18" charset="0"/>
                <a:cs typeface="Times New Roman" panose="02020603050405020304" pitchFamily="18" charset="0"/>
              </a:rPr>
              <a:t>In 2010, the Joint Committee on Vaccination and Immunisation (JCVI) was asked by the Secretary of State for Health to review the</a:t>
            </a:r>
            <a:r>
              <a:rPr lang="en-GB" dirty="0">
                <a:solidFill>
                  <a:srgbClr val="822333"/>
                </a:solidFill>
                <a:ea typeface="Times New Roman" panose="02020603050405020304" pitchFamily="18" charset="0"/>
                <a:cs typeface="Times New Roman" panose="02020603050405020304" pitchFamily="18" charset="0"/>
              </a:rPr>
              <a:t> </a:t>
            </a:r>
            <a:r>
              <a:rPr lang="en-GB" u="sng" dirty="0">
                <a:solidFill>
                  <a:srgbClr val="365F91"/>
                </a:solidFill>
                <a:ea typeface="Times New Roman" panose="02020603050405020304" pitchFamily="18" charset="0"/>
                <a:cs typeface="Times New Roman" panose="02020603050405020304" pitchFamily="18" charset="0"/>
                <a:hlinkClick r:id="rId3"/>
              </a:rPr>
              <a:t>available evidence</a:t>
            </a:r>
            <a:r>
              <a:rPr lang="en-GB" dirty="0">
                <a:solidFill>
                  <a:srgbClr val="822333"/>
                </a:solidFill>
                <a:ea typeface="Times New Roman" panose="02020603050405020304" pitchFamily="18" charset="0"/>
                <a:cs typeface="Times New Roman" panose="02020603050405020304" pitchFamily="18" charset="0"/>
              </a:rPr>
              <a:t> </a:t>
            </a:r>
            <a:r>
              <a:rPr lang="en-GB" dirty="0">
                <a:ea typeface="Times New Roman" panose="02020603050405020304" pitchFamily="18" charset="0"/>
                <a:cs typeface="Times New Roman" panose="02020603050405020304" pitchFamily="18" charset="0"/>
              </a:rPr>
              <a:t>relevant to the introduction of a universal vaccination programme to protect against shingles (Herpes Zoster).</a:t>
            </a:r>
          </a:p>
          <a:p>
            <a:r>
              <a:rPr lang="en-GB" dirty="0">
                <a:ea typeface="Times New Roman" panose="02020603050405020304" pitchFamily="18" charset="0"/>
                <a:cs typeface="Times New Roman" panose="02020603050405020304" pitchFamily="18" charset="0"/>
              </a:rPr>
              <a:t>The JCVI considered a range of issues including disease epidemiology, vaccine efficacy, vaccine safety and the cost effectiveness of introducing a routine shingles vaccination programme in the UK. Based on the findings of the cost-effectiveness analysis, the JCVI recommended a universal routine herpes zoster (shingles) vaccination programme using a single dose of the live Zostavax shingles vaccine for adults aged 70 with a catch-up programme for those aged 71 to 79 years.  Individuals who reached their 80th birthday were not eligible for a shingles vaccination due to the reduced efficacy of Zostavax vaccine with increased age.</a:t>
            </a:r>
          </a:p>
          <a:p>
            <a:endParaRPr lang="en-GB" dirty="0">
              <a:ea typeface="Times New Roman" panose="02020603050405020304" pitchFamily="18" charset="0"/>
              <a:cs typeface="Times New Roman" panose="02020603050405020304" pitchFamily="18" charset="0"/>
            </a:endParaRPr>
          </a:p>
          <a:p>
            <a:r>
              <a:rPr lang="en-GB" dirty="0">
                <a:ea typeface="Times New Roman" panose="02020603050405020304" pitchFamily="18" charset="0"/>
                <a:cs typeface="Times New Roman" panose="02020603050405020304" pitchFamily="18" charset="0"/>
              </a:rPr>
              <a:t>From September 2013, a single dose of Zostavax shingles vaccine was offered routinely to individuals aged 70 years (born on or after 1 September 1942) with a phased catch up programme based on age as of 1 September that year. </a:t>
            </a:r>
            <a:r>
              <a:rPr lang="en-GB" dirty="0">
                <a:solidFill>
                  <a:prstClr val="black"/>
                </a:solidFill>
                <a:ea typeface="Calibri"/>
                <a:cs typeface="Arial" panose="020B0604020202020204" pitchFamily="34" charset="0"/>
              </a:rPr>
              <a:t>From August 2021 Shingrix vaccine was introduced as an alternative vaccine for immunocompromised individuals.  </a:t>
            </a:r>
          </a:p>
          <a:p>
            <a:endParaRPr lang="en-GB" dirty="0">
              <a:solidFill>
                <a:prstClr val="black"/>
              </a:solidFill>
              <a:ea typeface="Calibri"/>
              <a:cs typeface="Arial" panose="020B0604020202020204" pitchFamily="34" charset="0"/>
            </a:endParaRPr>
          </a:p>
          <a:p>
            <a:r>
              <a:rPr lang="en-GB" dirty="0">
                <a:solidFill>
                  <a:prstClr val="black"/>
                </a:solidFill>
                <a:ea typeface="Calibri"/>
                <a:cs typeface="Arial" panose="020B0604020202020204" pitchFamily="34" charset="0"/>
              </a:rPr>
              <a:t>From September 2023 Shingrix will be offered to all severely immunosuppressed individuals from 50 years of age and to immunocompetent individuals from 60 years of age over a 10 year phased introduction.</a:t>
            </a:r>
          </a:p>
          <a:p>
            <a:endParaRPr lang="en-GB" dirty="0">
              <a:solidFill>
                <a:prstClr val="black"/>
              </a:solidFill>
              <a:ea typeface="Calibri"/>
              <a:cs typeface="Arial" panose="020B0604020202020204" pitchFamily="34" charset="0"/>
            </a:endParaRPr>
          </a:p>
          <a:p>
            <a:pPr lvl="0">
              <a:defRPr/>
            </a:pPr>
            <a:r>
              <a:rPr lang="en-GB" dirty="0">
                <a:solidFill>
                  <a:prstClr val="black"/>
                </a:solidFill>
                <a:ea typeface="Calibri"/>
                <a:cs typeface="Arial" panose="020B0604020202020204" pitchFamily="34" charset="0"/>
              </a:rPr>
              <a:t>This resource is designed to support healthcare practitioners involved in discussing routine vaccination against shingles. This resource does not</a:t>
            </a:r>
            <a:r>
              <a:rPr lang="en-GB" b="1" dirty="0">
                <a:solidFill>
                  <a:prstClr val="black"/>
                </a:solidFill>
                <a:ea typeface="Calibri"/>
                <a:cs typeface="Arial" panose="020B0604020202020204" pitchFamily="34" charset="0"/>
              </a:rPr>
              <a:t> </a:t>
            </a:r>
            <a:r>
              <a:rPr lang="en-GB" dirty="0">
                <a:solidFill>
                  <a:prstClr val="black"/>
                </a:solidFill>
                <a:ea typeface="Calibri"/>
                <a:cs typeface="Arial" panose="020B0604020202020204" pitchFamily="34" charset="0"/>
              </a:rPr>
              <a:t>cover vaccine administration techniques; practical training and competency assessment should be provided locally for new or returning immunisers.   </a:t>
            </a:r>
          </a:p>
          <a:p>
            <a:pPr>
              <a:spcAft>
                <a:spcPts val="1057"/>
              </a:spcAft>
              <a:defRPr/>
            </a:pPr>
            <a:r>
              <a:rPr lang="en-GB" dirty="0">
                <a:solidFill>
                  <a:prstClr val="black"/>
                </a:solidFill>
                <a:ea typeface="Calibri"/>
                <a:cs typeface="Arial" panose="020B0604020202020204" pitchFamily="34" charset="0"/>
              </a:rPr>
              <a:t>Shingles is also known as herpes zoster. Shingles is the term used throughout this slide set. </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a:t>
            </a:fld>
            <a:endParaRPr lang="en-US" dirty="0"/>
          </a:p>
        </p:txBody>
      </p:sp>
    </p:spTree>
    <p:extLst>
      <p:ext uri="{BB962C8B-B14F-4D97-AF65-F5344CB8AC3E}">
        <p14:creationId xmlns:p14="http://schemas.microsoft.com/office/powerpoint/2010/main" val="4041565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ea typeface="ヒラギノ角ゴ Pro W3" pitchFamily="84" charset="-128"/>
                <a:cs typeface="ヒラギノ角ゴ Pro W3" pitchFamily="84" charset="-128"/>
              </a:rPr>
              <a:t>Data from GP-based studies in England and Wales; Green Book Shingles Chapter 28a</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10</a:t>
            </a:fld>
            <a:endParaRPr lang="en-US" dirty="0"/>
          </a:p>
        </p:txBody>
      </p:sp>
    </p:spTree>
    <p:extLst>
      <p:ext uri="{BB962C8B-B14F-4D97-AF65-F5344CB8AC3E}">
        <p14:creationId xmlns:p14="http://schemas.microsoft.com/office/powerpoint/2010/main" val="1183637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823033"/>
            <a:ext cx="5511800" cy="4377784"/>
          </a:xfrm>
        </p:spPr>
        <p:txBody>
          <a:bodyPr/>
          <a:lstStyle/>
          <a:p>
            <a:pPr defTabSz="966338">
              <a:spcBef>
                <a:spcPts val="634"/>
              </a:spcBef>
              <a:defRPr/>
            </a:pPr>
            <a:r>
              <a:rPr lang="en-GB" dirty="0">
                <a:solidFill>
                  <a:prstClr val="black"/>
                </a:solidFill>
                <a:ea typeface="Calibri"/>
                <a:cs typeface="Times New Roman"/>
              </a:rPr>
              <a:t>The above graph shows the estimated annual age-specific incidence of shingles per 100, 000 per year in the immunocompetent population (Y-axis) against the age quinquennia (X-axis). </a:t>
            </a:r>
          </a:p>
          <a:p>
            <a:pPr>
              <a:spcBef>
                <a:spcPts val="634"/>
              </a:spcBef>
              <a:defRPr/>
            </a:pPr>
            <a:r>
              <a:rPr lang="en-GB" dirty="0">
                <a:effectLst/>
                <a:ea typeface="Calibri" panose="020F0502020204030204" pitchFamily="34" charset="0"/>
                <a:cs typeface="Times New Roman" panose="02020603050405020304" pitchFamily="18" charset="0"/>
              </a:rPr>
              <a:t>(Quinquennia = 5 year divisions)</a:t>
            </a:r>
            <a:r>
              <a:rPr lang="en-GB" dirty="0">
                <a:effectLst/>
              </a:rPr>
              <a:t> </a:t>
            </a:r>
            <a:r>
              <a:rPr lang="en-GB" dirty="0">
                <a:effectLst/>
                <a:ea typeface="Calibri" panose="020F0502020204030204" pitchFamily="34" charset="0"/>
                <a:cs typeface="Times New Roman" panose="02020603050405020304" pitchFamily="18" charset="0"/>
              </a:rPr>
              <a:t> </a:t>
            </a:r>
            <a:endParaRPr lang="en-GB" dirty="0">
              <a:solidFill>
                <a:prstClr val="black"/>
              </a:solidFill>
              <a:ea typeface="Calibri"/>
              <a:cs typeface="Times New Roman"/>
            </a:endParaRPr>
          </a:p>
          <a:p>
            <a:pPr defTabSz="966338">
              <a:lnSpc>
                <a:spcPct val="115000"/>
              </a:lnSpc>
              <a:spcAft>
                <a:spcPts val="1057"/>
              </a:spcAft>
              <a:defRPr/>
            </a:pPr>
            <a:endParaRPr lang="en-GB" dirty="0">
              <a:solidFill>
                <a:prstClr val="black"/>
              </a:solidFill>
              <a:ea typeface="Calibri"/>
              <a:cs typeface="Times New Roman"/>
            </a:endParaRPr>
          </a:p>
          <a:p>
            <a:pPr defTabSz="966338">
              <a:lnSpc>
                <a:spcPct val="115000"/>
              </a:lnSpc>
              <a:spcAft>
                <a:spcPts val="1057"/>
              </a:spcAft>
              <a:defRPr/>
            </a:pPr>
            <a:r>
              <a:rPr lang="en-GB" dirty="0">
                <a:solidFill>
                  <a:prstClr val="black"/>
                </a:solidFill>
                <a:ea typeface="Calibri"/>
                <a:cs typeface="Times New Roman"/>
              </a:rPr>
              <a:t>The graph shows a continued increase in cases of shingles with advancing age, confirming that the incidence of shingles is largely associated with older age and that older individuals are more at risk of developing the disease. </a:t>
            </a:r>
          </a:p>
          <a:p>
            <a:pPr defTabSz="966338">
              <a:lnSpc>
                <a:spcPct val="115000"/>
              </a:lnSpc>
              <a:defRPr/>
            </a:pPr>
            <a:r>
              <a:rPr lang="en-GB" dirty="0">
                <a:solidFill>
                  <a:srgbClr val="231F20"/>
                </a:solidFill>
                <a:ea typeface="Times New Roman"/>
                <a:cs typeface="Times New Roman"/>
              </a:rPr>
              <a:t>Age-specific incidence rates of shingles have been estimated using a number of different primary care derived data sources including: the Royal College of General Practitioners (RCGP) Weekly Returns Service</a:t>
            </a:r>
            <a:r>
              <a:rPr lang="en-GB" dirty="0">
                <a:solidFill>
                  <a:srgbClr val="000000"/>
                </a:solidFill>
                <a:ea typeface="Times New Roman"/>
                <a:cs typeface="Times New Roman"/>
              </a:rPr>
              <a:t>; the fourth Morbidity Survey in </a:t>
            </a:r>
            <a:r>
              <a:rPr lang="en-GB" dirty="0">
                <a:solidFill>
                  <a:srgbClr val="231F20"/>
                </a:solidFill>
                <a:ea typeface="Times New Roman"/>
                <a:cs typeface="Times New Roman"/>
              </a:rPr>
              <a:t>General Practice (MSGP-4)</a:t>
            </a:r>
            <a:r>
              <a:rPr lang="en-GB" dirty="0">
                <a:solidFill>
                  <a:srgbClr val="000000"/>
                </a:solidFill>
                <a:ea typeface="Times New Roman"/>
                <a:cs typeface="Times New Roman"/>
              </a:rPr>
              <a:t>, and</a:t>
            </a:r>
            <a:r>
              <a:rPr lang="en-GB" dirty="0">
                <a:solidFill>
                  <a:srgbClr val="231F20"/>
                </a:solidFill>
                <a:ea typeface="Times New Roman"/>
                <a:cs typeface="Times New Roman"/>
              </a:rPr>
              <a:t> the General Practice Research Database.</a:t>
            </a:r>
            <a:endParaRPr lang="en-GB" dirty="0">
              <a:solidFill>
                <a:srgbClr val="000000"/>
              </a:solidFill>
              <a:ea typeface="Times New Roman"/>
              <a:cs typeface="Times New Roman"/>
            </a:endParaRPr>
          </a:p>
          <a:p>
            <a:pPr defTabSz="966338">
              <a:lnSpc>
                <a:spcPct val="115000"/>
              </a:lnSpc>
              <a:defRPr/>
            </a:pPr>
            <a:r>
              <a:rPr lang="en-GB" dirty="0">
                <a:solidFill>
                  <a:prstClr val="black"/>
                </a:solidFill>
                <a:ea typeface="Calibri"/>
                <a:cs typeface="Times New Roman"/>
              </a:rPr>
              <a:t>These are estimates (based on available data sources) as shingles is only clinically diagnosed, thus no lab confirmation of this is available. Actual figures may be much higher.  </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11</a:t>
            </a:fld>
            <a:endParaRPr lang="en-US" dirty="0"/>
          </a:p>
        </p:txBody>
      </p:sp>
    </p:spTree>
    <p:extLst>
      <p:ext uri="{BB962C8B-B14F-4D97-AF65-F5344CB8AC3E}">
        <p14:creationId xmlns:p14="http://schemas.microsoft.com/office/powerpoint/2010/main" val="1506822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66338">
              <a:defRPr/>
            </a:pPr>
            <a:r>
              <a:rPr lang="en-GB" sz="1300" dirty="0">
                <a:solidFill>
                  <a:prstClr val="black"/>
                </a:solidFill>
              </a:rPr>
              <a:t>This table again shows the estimated annual age specific incidence per 100,000 with the associated burden of disease for each of the age quinquennia. </a:t>
            </a:r>
          </a:p>
          <a:p>
            <a:pPr defTabSz="966338">
              <a:defRPr/>
            </a:pPr>
            <a:endParaRPr lang="en-GB" sz="1300" dirty="0">
              <a:solidFill>
                <a:prstClr val="black"/>
              </a:solidFill>
            </a:endParaRPr>
          </a:p>
          <a:p>
            <a:pPr defTabSz="966338">
              <a:defRPr/>
            </a:pPr>
            <a:r>
              <a:rPr lang="en-GB" sz="1300" dirty="0">
                <a:solidFill>
                  <a:prstClr val="black"/>
                </a:solidFill>
              </a:rPr>
              <a:t>The burden of disease is measured in this table as the percentage developing post herpetic neuralgia (PHN) after 90 days, proportion of those hospitalised after the first diagnosis and the mean number of days spent in hospital. </a:t>
            </a:r>
          </a:p>
          <a:p>
            <a:pPr defTabSz="966338">
              <a:defRPr/>
            </a:pPr>
            <a:endParaRPr lang="en-GB" sz="1300" dirty="0">
              <a:solidFill>
                <a:prstClr val="black"/>
              </a:solidFill>
            </a:endParaRPr>
          </a:p>
          <a:p>
            <a:pPr defTabSz="966338">
              <a:defRPr/>
            </a:pPr>
            <a:r>
              <a:rPr lang="en-GB" sz="1300" dirty="0">
                <a:solidFill>
                  <a:prstClr val="black"/>
                </a:solidFill>
              </a:rPr>
              <a:t>The table shows the association between the incidence of age related shingles and the burden of disease. In particular, those individuals above 75 years of age account for a higher percentage of those developing PHN after 90 days. They are more likely to be hospitalised as a result of the disease and stay the longest when admitted to hospital. </a:t>
            </a:r>
          </a:p>
          <a:p>
            <a:pPr defTabSz="966338">
              <a:defRPr/>
            </a:pPr>
            <a:r>
              <a:rPr lang="en-GB" sz="1300" dirty="0">
                <a:solidFill>
                  <a:prstClr val="black"/>
                </a:solidFill>
              </a:rPr>
              <a:t>As shown in the table, the burden of disease is closely related to age with those in the older age groups experiencing severe forms of the illness. </a:t>
            </a:r>
          </a:p>
          <a:p>
            <a:pPr defTabSz="966338">
              <a:defRPr/>
            </a:pPr>
            <a:r>
              <a:rPr lang="en-GB" sz="1300" dirty="0">
                <a:solidFill>
                  <a:prstClr val="black"/>
                </a:solidFill>
              </a:rPr>
              <a:t>The severity of the disease burden is markedly increased in those individuals aged 75 to 85+ years. Individuals aged 85 years and over account for 4.4% of hospital admissions after the first diagnosis and 8.1% of hospital admissions within the first 3 diagnoses. They account for 52% of individuals developing PHN after 90 days and as a result of the disease, require a minimum of 22 days in hospital. This highlights the severity and impact of the disease in this age group and emphasises the importance of offering vaccination to older individuals. </a:t>
            </a:r>
          </a:p>
          <a:p>
            <a:pPr defTabSz="966338">
              <a:defRPr/>
            </a:pPr>
            <a:r>
              <a:rPr lang="en-GB" sz="1300" dirty="0">
                <a:solidFill>
                  <a:prstClr val="black"/>
                </a:solidFill>
              </a:rPr>
              <a:t>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12</a:t>
            </a:fld>
            <a:endParaRPr lang="en-US" dirty="0"/>
          </a:p>
        </p:txBody>
      </p:sp>
    </p:spTree>
    <p:extLst>
      <p:ext uri="{BB962C8B-B14F-4D97-AF65-F5344CB8AC3E}">
        <p14:creationId xmlns:p14="http://schemas.microsoft.com/office/powerpoint/2010/main" val="3395949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a:p>
            <a:r>
              <a:rPr lang="en-GB" b="0" dirty="0"/>
              <a:t>Shingles vaccine coverage report (adults eligible from April 2021 to March 2022 and vaccinated to June 2022) – England:</a:t>
            </a:r>
          </a:p>
          <a:p>
            <a:r>
              <a:rPr lang="en-GB" dirty="0">
                <a:hlinkClick r:id="rId3"/>
              </a:rPr>
              <a:t>https://www.gov.uk/government/publications/herpes-zoster-shingles-immunisation-programme-2021-to-2022-evaluation-reports</a:t>
            </a:r>
            <a:endParaRPr lang="en-GB" dirty="0"/>
          </a:p>
          <a:p>
            <a:endParaRPr lang="en-GB" dirty="0"/>
          </a:p>
          <a:p>
            <a:endParaRPr lang="en-GB" dirty="0"/>
          </a:p>
          <a:p>
            <a:r>
              <a:rPr lang="en-GB" dirty="0">
                <a:effectLst/>
                <a:ea typeface="Times New Roman" panose="02020603050405020304" pitchFamily="18" charset="0"/>
                <a:cs typeface="Times New Roman" panose="02020603050405020304" pitchFamily="18" charset="0"/>
              </a:rPr>
              <a:t>Shingles vaccine is available through GP surgeries in primary care and GPs are required to identify and put in place a call/recall arrangement to offer the shingles vaccination to eligible patients. Shingles vaccine can be offered throughout the year. </a:t>
            </a:r>
          </a:p>
          <a:p>
            <a:endParaRPr lang="en-GB" dirty="0"/>
          </a:p>
          <a:p>
            <a:endParaRPr lang="en-GB" dirty="0"/>
          </a:p>
          <a:p>
            <a:endParaRPr lang="en-GB" dirty="0"/>
          </a:p>
          <a:p>
            <a:endParaRPr lang="en-GB" dirty="0"/>
          </a:p>
          <a:p>
            <a:endParaRPr lang="en-GB" dirty="0"/>
          </a:p>
          <a:p>
            <a:endParaRPr lang="en-GB" b="1" dirty="0"/>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13</a:t>
            </a:fld>
            <a:endParaRPr lang="en-US" dirty="0"/>
          </a:p>
        </p:txBody>
      </p:sp>
    </p:spTree>
    <p:extLst>
      <p:ext uri="{BB962C8B-B14F-4D97-AF65-F5344CB8AC3E}">
        <p14:creationId xmlns:p14="http://schemas.microsoft.com/office/powerpoint/2010/main" val="4114370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https://bmjopen.bmj.com/content/bmjopen/10/7/e037458.full.pdf</a:t>
            </a:r>
            <a:endParaRPr lang="en-GB" dirty="0"/>
          </a:p>
          <a:p>
            <a:endParaRPr lang="en-GB" dirty="0"/>
          </a:p>
          <a:p>
            <a:pPr defTabSz="966338" eaLnBrk="0" fontAlgn="base" hangingPunct="0">
              <a:spcBef>
                <a:spcPct val="30000"/>
              </a:spcBef>
              <a:spcAft>
                <a:spcPct val="0"/>
              </a:spcAft>
              <a:defRPr/>
            </a:pPr>
            <a:r>
              <a:rPr lang="en-GB" i="0" dirty="0"/>
              <a:t>Impact of the herpes zoster vaccination programme on hospitalised and general practice consulted herpes zoster in the 5 years after its introduction in England: a population-based study</a:t>
            </a:r>
          </a:p>
          <a:p>
            <a:r>
              <a:rPr lang="en-GB" dirty="0"/>
              <a:t>Andrews N, Stowe J, Kuyumdzhieva G, Sile B, Yonova I, de Lusignan S, Ramsay M, Amirthalingam G</a:t>
            </a:r>
          </a:p>
          <a:p>
            <a:r>
              <a:rPr lang="pt-BR" dirty="0">
                <a:hlinkClick r:id="rId3"/>
              </a:rPr>
              <a:t>e037458.full.pdf (bmj.com)</a:t>
            </a:r>
            <a:endParaRPr lang="en-GB" dirty="0"/>
          </a:p>
          <a:p>
            <a:endParaRPr lang="en-GB" dirty="0"/>
          </a:p>
          <a:p>
            <a:endParaRPr lang="en-GB" dirty="0"/>
          </a:p>
          <a:p>
            <a:pPr defTabSz="966338" eaLnBrk="0" fontAlgn="base" hangingPunct="0">
              <a:spcBef>
                <a:spcPct val="30000"/>
              </a:spcBef>
              <a:spcAft>
                <a:spcPct val="0"/>
              </a:spcAft>
              <a:defRPr/>
            </a:pPr>
            <a:endParaRPr lang="en-GB" i="1"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14</a:t>
            </a:fld>
            <a:endParaRPr lang="en-US" dirty="0"/>
          </a:p>
        </p:txBody>
      </p:sp>
    </p:spTree>
    <p:extLst>
      <p:ext uri="{BB962C8B-B14F-4D97-AF65-F5344CB8AC3E}">
        <p14:creationId xmlns:p14="http://schemas.microsoft.com/office/powerpoint/2010/main" val="3436543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8" y="815975"/>
            <a:ext cx="7251701" cy="4079875"/>
          </a:xfrm>
        </p:spPr>
      </p:sp>
      <p:sp>
        <p:nvSpPr>
          <p:cNvPr id="3" name="Notes Placeholder 2"/>
          <p:cNvSpPr>
            <a:spLocks noGrp="1"/>
          </p:cNvSpPr>
          <p:nvPr>
            <p:ph type="body" idx="1"/>
          </p:nvPr>
        </p:nvSpPr>
        <p:spPr>
          <a:xfrm>
            <a:off x="658673" y="5125779"/>
            <a:ext cx="5804964" cy="3946118"/>
          </a:xfrm>
        </p:spPr>
        <p:txBody>
          <a:bodyPr/>
          <a:lstStyle/>
          <a:p>
            <a:pPr defTabSz="966338">
              <a:defRPr/>
            </a:pPr>
            <a:endParaRPr lang="en-GB" dirty="0">
              <a:effectLst/>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15</a:t>
            </a:fld>
            <a:endParaRPr lang="en-US" dirty="0"/>
          </a:p>
        </p:txBody>
      </p:sp>
    </p:spTree>
    <p:extLst>
      <p:ext uri="{BB962C8B-B14F-4D97-AF65-F5344CB8AC3E}">
        <p14:creationId xmlns:p14="http://schemas.microsoft.com/office/powerpoint/2010/main" val="1967834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16</a:t>
            </a:fld>
            <a:endParaRPr lang="en-US" dirty="0"/>
          </a:p>
        </p:txBody>
      </p:sp>
    </p:spTree>
    <p:extLst>
      <p:ext uri="{BB962C8B-B14F-4D97-AF65-F5344CB8AC3E}">
        <p14:creationId xmlns:p14="http://schemas.microsoft.com/office/powerpoint/2010/main" val="176045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17</a:t>
            </a:fld>
            <a:endParaRPr lang="en-US" dirty="0"/>
          </a:p>
        </p:txBody>
      </p:sp>
    </p:spTree>
    <p:extLst>
      <p:ext uri="{BB962C8B-B14F-4D97-AF65-F5344CB8AC3E}">
        <p14:creationId xmlns:p14="http://schemas.microsoft.com/office/powerpoint/2010/main" val="2197229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should be a minimal interval between the 2 doses of Shingrix vaccine of 8 weeks.</a:t>
            </a:r>
          </a:p>
        </p:txBody>
      </p:sp>
      <p:sp>
        <p:nvSpPr>
          <p:cNvPr id="4" name="Slide Number Placeholder 3"/>
          <p:cNvSpPr>
            <a:spLocks noGrp="1"/>
          </p:cNvSpPr>
          <p:nvPr>
            <p:ph type="sldNum" sz="quarter" idx="5"/>
          </p:nvPr>
        </p:nvSpPr>
        <p:spPr/>
        <p:txBody>
          <a:bodyPr/>
          <a:lstStyle/>
          <a:p>
            <a:fld id="{0C9349AD-43E2-A142-9B61-FBB06C64E86F}" type="slidenum">
              <a:rPr lang="en-US" smtClean="0"/>
              <a:t>18</a:t>
            </a:fld>
            <a:endParaRPr lang="en-US" dirty="0"/>
          </a:p>
        </p:txBody>
      </p:sp>
    </p:spTree>
    <p:extLst>
      <p:ext uri="{BB962C8B-B14F-4D97-AF65-F5344CB8AC3E}">
        <p14:creationId xmlns:p14="http://schemas.microsoft.com/office/powerpoint/2010/main" val="1456759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19</a:t>
            </a:fld>
            <a:endParaRPr lang="en-US" dirty="0"/>
          </a:p>
        </p:txBody>
      </p:sp>
    </p:spTree>
    <p:extLst>
      <p:ext uri="{BB962C8B-B14F-4D97-AF65-F5344CB8AC3E}">
        <p14:creationId xmlns:p14="http://schemas.microsoft.com/office/powerpoint/2010/main" val="3429978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GB" dirty="0"/>
              <a:t>Content</a:t>
            </a:r>
          </a:p>
          <a:p>
            <a:pPr>
              <a:buFont typeface="Wingdings" panose="05000000000000000000" pitchFamily="2" charset="2"/>
              <a:buChar char="Ø"/>
            </a:pPr>
            <a:r>
              <a:rPr lang="en-GB" sz="1300" dirty="0"/>
              <a:t>Shingles infection</a:t>
            </a:r>
          </a:p>
          <a:p>
            <a:pPr>
              <a:buFont typeface="Wingdings" panose="05000000000000000000" pitchFamily="2" charset="2"/>
              <a:buChar char="Ø"/>
            </a:pPr>
            <a:r>
              <a:rPr lang="en-GB" sz="1300" dirty="0"/>
              <a:t>Epidemiology </a:t>
            </a:r>
          </a:p>
          <a:p>
            <a:pPr>
              <a:buFont typeface="Wingdings" panose="05000000000000000000" pitchFamily="2" charset="2"/>
              <a:buChar char="Ø"/>
            </a:pPr>
            <a:r>
              <a:rPr lang="en-GB" sz="1300" dirty="0"/>
              <a:t>Shingles vaccine</a:t>
            </a:r>
          </a:p>
          <a:p>
            <a:pPr>
              <a:buFont typeface="Wingdings" panose="05000000000000000000" pitchFamily="2" charset="2"/>
              <a:buChar char="Ø"/>
            </a:pPr>
            <a:r>
              <a:rPr lang="en-GB" sz="1300" dirty="0"/>
              <a:t>National shingles vaccination programme</a:t>
            </a:r>
          </a:p>
          <a:p>
            <a:pPr>
              <a:buFont typeface="Wingdings" panose="05000000000000000000" pitchFamily="2" charset="2"/>
              <a:buChar char="Ø"/>
            </a:pPr>
            <a:r>
              <a:rPr lang="en-GB" sz="1300" dirty="0"/>
              <a:t>Resources</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a:t>
            </a:fld>
            <a:endParaRPr lang="en-US" dirty="0"/>
          </a:p>
        </p:txBody>
      </p:sp>
    </p:spTree>
    <p:extLst>
      <p:ext uri="{BB962C8B-B14F-4D97-AF65-F5344CB8AC3E}">
        <p14:creationId xmlns:p14="http://schemas.microsoft.com/office/powerpoint/2010/main" val="764694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r>
              <a:rPr lang="en-GB" sz="1300" dirty="0">
                <a:solidFill>
                  <a:srgbClr val="231F20"/>
                </a:solidFill>
                <a:latin typeface="Arial" panose="020B0604020202020204" pitchFamily="34" charset="0"/>
                <a:ea typeface="Calibri" panose="020F0502020204030204" pitchFamily="34" charset="0"/>
                <a:cs typeface="Times New Roman" panose="02020603050405020304" pitchFamily="18" charset="0"/>
              </a:rPr>
              <a:t>Those that become eligible but do not take up the vaccine offer immediately remain eligible until their 80th birthday. </a:t>
            </a:r>
          </a:p>
          <a:p>
            <a:pPr defTabSz="966338">
              <a:defRPr/>
            </a:pPr>
            <a:r>
              <a:rPr lang="en-GB" sz="1300" dirty="0">
                <a:solidFill>
                  <a:srgbClr val="231F20"/>
                </a:solidFill>
                <a:latin typeface="Arial" panose="020B0604020202020204" pitchFamily="34" charset="0"/>
                <a:ea typeface="Calibri" panose="020F0502020204030204" pitchFamily="34" charset="0"/>
                <a:cs typeface="Times New Roman" panose="02020603050405020304" pitchFamily="18" charset="0"/>
              </a:rPr>
              <a:t>Individuals who were eligible for Zostavax should continue to receive Zostavax until central stocks are depleted, after which time they should receive Shingrix. </a:t>
            </a:r>
          </a:p>
          <a:p>
            <a:pPr defTabSz="966338">
              <a:defRPr/>
            </a:pPr>
            <a:r>
              <a:rPr lang="en-GB" sz="1300" dirty="0">
                <a:solidFill>
                  <a:srgbClr val="231F20"/>
                </a:solidFill>
                <a:latin typeface="Arial" panose="020B0604020202020204" pitchFamily="34" charset="0"/>
                <a:ea typeface="Calibri" panose="020F0502020204030204" pitchFamily="34" charset="0"/>
                <a:cs typeface="Times New Roman" panose="02020603050405020304" pitchFamily="18" charset="0"/>
              </a:rPr>
              <a:t>The 80th birthday upper age cut off remains in place for the immunocompetent cohort regardless of vaccine offered.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Recommended scheduling for immunocompetent individuals is to give the second dose 6 to 12 months after the first dose.</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20</a:t>
            </a:fld>
            <a:endParaRPr lang="en-US" dirty="0"/>
          </a:p>
        </p:txBody>
      </p:sp>
    </p:spTree>
    <p:extLst>
      <p:ext uri="{BB962C8B-B14F-4D97-AF65-F5344CB8AC3E}">
        <p14:creationId xmlns:p14="http://schemas.microsoft.com/office/powerpoint/2010/main" val="40717805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21</a:t>
            </a:fld>
            <a:endParaRPr lang="en-US" dirty="0"/>
          </a:p>
        </p:txBody>
      </p:sp>
    </p:spTree>
    <p:extLst>
      <p:ext uri="{BB962C8B-B14F-4D97-AF65-F5344CB8AC3E}">
        <p14:creationId xmlns:p14="http://schemas.microsoft.com/office/powerpoint/2010/main" val="561434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r>
              <a:rPr lang="en-GB" sz="1300" dirty="0">
                <a:solidFill>
                  <a:prstClr val="black"/>
                </a:solidFill>
                <a:ea typeface="Times New Roman"/>
                <a:cs typeface="ヒラギノ角ゴ Pro W3" pitchFamily="84" charset="-128"/>
              </a:rPr>
              <a:t>The aim of the national shingles immunisation programme is to lower the incidence and severity of shingles in the older population. </a:t>
            </a:r>
          </a:p>
          <a:p>
            <a:pPr defTabSz="966338">
              <a:defRPr/>
            </a:pPr>
            <a:endParaRPr lang="en-GB" sz="1300" dirty="0">
              <a:solidFill>
                <a:prstClr val="black"/>
              </a:solidFill>
              <a:ea typeface="Times New Roman"/>
              <a:cs typeface="ヒラギノ角ゴ Pro W3" pitchFamily="84" charset="-128"/>
            </a:endParaRPr>
          </a:p>
          <a:p>
            <a:pPr defTabSz="966338">
              <a:defRPr/>
            </a:pPr>
            <a:r>
              <a:rPr lang="en-GB" sz="1300" dirty="0">
                <a:solidFill>
                  <a:prstClr val="black"/>
                </a:solidFill>
                <a:ea typeface="Times New Roman"/>
                <a:cs typeface="ヒラギノ角ゴ Pro W3" pitchFamily="84" charset="-128"/>
              </a:rPr>
              <a:t>From September 2023 Zostavax vaccine will eventually be replaced with Shingrix for everyone following the agreed implementation plan. Zostavax should continue to be offered to immunocompetent individuals until stocks from ImmForm are exhausted.</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22</a:t>
            </a:fld>
            <a:endParaRPr lang="en-US" dirty="0"/>
          </a:p>
        </p:txBody>
      </p:sp>
    </p:spTree>
    <p:extLst>
      <p:ext uri="{BB962C8B-B14F-4D97-AF65-F5344CB8AC3E}">
        <p14:creationId xmlns:p14="http://schemas.microsoft.com/office/powerpoint/2010/main" val="1045657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r>
              <a:rPr lang="en-GB" sz="1300" dirty="0">
                <a:ea typeface="ヒラギノ角ゴ Pro W3" pitchFamily="84" charset="-128"/>
                <a:cs typeface="ヒラギノ角ゴ Pro W3" pitchFamily="84" charset="-128"/>
              </a:rPr>
              <a:t>In a clinical trial, one dose of Zostavax was assessed in 38,546 adults aged 60 years and over of whom 17,775 were aged 70 years or over. </a:t>
            </a:r>
          </a:p>
          <a:p>
            <a:pPr defTabSz="966338">
              <a:defRPr/>
            </a:pPr>
            <a:r>
              <a:rPr lang="en-GB" sz="1300" dirty="0">
                <a:ea typeface="ヒラギノ角ゴ Pro W3" pitchFamily="84" charset="-128"/>
                <a:cs typeface="ヒラギノ角ゴ Pro W3" pitchFamily="84" charset="-128"/>
              </a:rPr>
              <a:t>The Zostavax vaccine reduced the incidence of shingles in those aged 70 years and over by 38%</a:t>
            </a:r>
            <a:r>
              <a:rPr lang="en-GB" sz="1300" baseline="30000" dirty="0">
                <a:solidFill>
                  <a:prstClr val="black"/>
                </a:solidFill>
                <a:ea typeface="ヒラギノ角ゴ Pro W3" pitchFamily="84" charset="-128"/>
                <a:cs typeface="ヒラギノ角ゴ Pro W3" pitchFamily="84" charset="-128"/>
              </a:rPr>
              <a:t>7</a:t>
            </a:r>
            <a:r>
              <a:rPr lang="en-GB" sz="1300" dirty="0">
                <a:ea typeface="ヒラギノ角ゴ Pro W3" pitchFamily="84" charset="-128"/>
                <a:cs typeface="ヒラギノ角ゴ Pro W3" pitchFamily="84" charset="-128"/>
              </a:rPr>
              <a:t>, and the incidence of PHN by 66.8%.</a:t>
            </a:r>
            <a:endParaRPr lang="en-GB" sz="1300" dirty="0">
              <a:solidFill>
                <a:prstClr val="black"/>
              </a:solidFill>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23</a:t>
            </a:fld>
            <a:endParaRPr lang="en-US" dirty="0"/>
          </a:p>
        </p:txBody>
      </p:sp>
    </p:spTree>
    <p:extLst>
      <p:ext uri="{BB962C8B-B14F-4D97-AF65-F5344CB8AC3E}">
        <p14:creationId xmlns:p14="http://schemas.microsoft.com/office/powerpoint/2010/main" val="10915487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https://www.medicines.org.uk/emc/product/6101</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24</a:t>
            </a:fld>
            <a:endParaRPr lang="en-US" dirty="0"/>
          </a:p>
        </p:txBody>
      </p:sp>
    </p:spTree>
    <p:extLst>
      <p:ext uri="{BB962C8B-B14F-4D97-AF65-F5344CB8AC3E}">
        <p14:creationId xmlns:p14="http://schemas.microsoft.com/office/powerpoint/2010/main" val="37310292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Green Book Chapter 28a Shingles</a:t>
            </a:r>
          </a:p>
          <a:p>
            <a:r>
              <a:rPr lang="en-GB" dirty="0">
                <a:hlinkClick r:id="rId3"/>
              </a:rPr>
              <a:t>https://www.gov.uk/government/publications/shingles-herpes-zoster-the-green-book-chapter-28a</a:t>
            </a:r>
            <a:endParaRPr lang="en-GB" dirty="0"/>
          </a:p>
          <a:p>
            <a:endParaRPr lang="en-GB" dirty="0"/>
          </a:p>
          <a:p>
            <a:pPr defTabSz="966338">
              <a:defRPr/>
            </a:pPr>
            <a:r>
              <a:rPr lang="en-GB" sz="1300" b="0" dirty="0">
                <a:ea typeface="ヒラギノ角ゴ Pro W3" pitchFamily="84" charset="-128"/>
              </a:rPr>
              <a:t>From 1 September 2023</a:t>
            </a:r>
            <a:r>
              <a:rPr lang="en-GB" sz="1300" b="1" dirty="0">
                <a:ea typeface="ヒラギノ角ゴ Pro W3" pitchFamily="84" charset="-128"/>
              </a:rPr>
              <a:t> </a:t>
            </a:r>
            <a:r>
              <a:rPr lang="en-GB" sz="1300" dirty="0">
                <a:ea typeface="ヒラギノ角ゴ Pro W3" pitchFamily="84" charset="-128"/>
              </a:rPr>
              <a:t>Shingrix vaccine is available for all severely immunosuppressed individuals from 50 years of age (eligibility as defined in the Green Book Shingles Chapter 28a)</a:t>
            </a:r>
            <a:endParaRPr lang="en-GB" b="1"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25</a:t>
            </a:fld>
            <a:endParaRPr lang="en-US" dirty="0"/>
          </a:p>
        </p:txBody>
      </p:sp>
    </p:spTree>
    <p:extLst>
      <p:ext uri="{BB962C8B-B14F-4D97-AF65-F5344CB8AC3E}">
        <p14:creationId xmlns:p14="http://schemas.microsoft.com/office/powerpoint/2010/main" val="29099262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823033"/>
            <a:ext cx="5511800" cy="4426082"/>
          </a:xfrm>
        </p:spPr>
        <p:txBody>
          <a:bodyPr/>
          <a:lstStyle/>
          <a:p>
            <a:pPr defTabSz="966338" eaLnBrk="0" fontAlgn="base" hangingPunct="0">
              <a:spcBef>
                <a:spcPct val="30000"/>
              </a:spcBef>
              <a:spcAft>
                <a:spcPct val="0"/>
              </a:spcAft>
              <a:defRPr/>
            </a:pPr>
            <a:r>
              <a:rPr lang="en-GB" b="0" dirty="0"/>
              <a:t>As Zostavax is a live vaccine, it is essential to check that the recipient has no contraindications to receiving this vaccine.</a:t>
            </a:r>
          </a:p>
          <a:p>
            <a:r>
              <a:rPr lang="en-GB" sz="1300" dirty="0">
                <a:ea typeface="ヒラギノ角ゴ Pro W3" pitchFamily="84" charset="-128"/>
                <a:cs typeface="ヒラギノ角ゴ Pro W3" pitchFamily="84" charset="-128"/>
              </a:rPr>
              <a:t>If the individual is under highly specialist care, and it is not possible to obtain full information on that individual’s treatment history, then vaccination should not proceed until the advice of the specialist or a local immunologist has been sought. </a:t>
            </a:r>
          </a:p>
          <a:p>
            <a:r>
              <a:rPr lang="en-GB" sz="1300" dirty="0">
                <a:ea typeface="ヒラギノ角ゴ Pro W3" pitchFamily="84" charset="-128"/>
                <a:cs typeface="ヒラギノ角ゴ Pro W3" pitchFamily="84" charset="-128"/>
              </a:rPr>
              <a:t>Specialists with responsibility for patients in the vaccine eligible cohorts should include a statement of their opinion on the patient’s suitability for Zostavax in their correspondence with primary care. If primary healthcare professionals administering the vaccine have concerns about the nature of therapies or the degree of immunosuppression they should contact the relevant specialist for advice.</a:t>
            </a:r>
          </a:p>
          <a:p>
            <a:endParaRPr lang="en-GB" sz="1300" dirty="0">
              <a:ea typeface="ヒラギノ角ゴ Pro W3" pitchFamily="84" charset="-128"/>
              <a:cs typeface="ヒラギノ角ゴ Pro W3" pitchFamily="84" charset="-128"/>
            </a:endParaRPr>
          </a:p>
          <a:p>
            <a:r>
              <a:rPr lang="en-GB" sz="1300" dirty="0">
                <a:ea typeface="ヒラギノ角ゴ Pro W3" pitchFamily="84" charset="-128"/>
                <a:cs typeface="ヒラギノ角ゴ Pro W3" pitchFamily="84" charset="-128"/>
              </a:rPr>
              <a:t>Shingrix vaccine is available for immunosuppressed individuals (full details available in the Green Book Shingles Chapter 28a)</a:t>
            </a:r>
          </a:p>
          <a:p>
            <a:endParaRPr lang="en-GB" sz="1300" dirty="0">
              <a:ea typeface="ヒラギノ角ゴ Pro W3" pitchFamily="84" charset="-128"/>
              <a:cs typeface="ヒラギノ角ゴ Pro W3" pitchFamily="84" charset="-128"/>
            </a:endParaRPr>
          </a:p>
          <a:p>
            <a:r>
              <a:rPr lang="en-GB" sz="1300" b="0" dirty="0">
                <a:ea typeface="ヒラギノ角ゴ Pro W3" pitchFamily="84" charset="-128"/>
              </a:rPr>
              <a:t>From 1 September 2023 </a:t>
            </a:r>
            <a:r>
              <a:rPr lang="en-GB" sz="1300" dirty="0">
                <a:ea typeface="ヒラギノ角ゴ Pro W3" pitchFamily="84" charset="-128"/>
              </a:rPr>
              <a:t>Shingrix vaccine is available for all severely immunosuppressed individuals from 50 years of age.</a:t>
            </a:r>
          </a:p>
          <a:p>
            <a:pPr>
              <a:lnSpc>
                <a:spcPct val="107000"/>
              </a:lnSpc>
              <a:spcAft>
                <a:spcPts val="845"/>
              </a:spcAft>
            </a:pPr>
            <a:r>
              <a:rPr lang="en-GB" dirty="0">
                <a:effectLst/>
                <a:ea typeface="Calibri" panose="020F0502020204030204" pitchFamily="34" charset="0"/>
                <a:cs typeface="Times New Roman" panose="02020603050405020304" pitchFamily="18" charset="0"/>
              </a:rPr>
              <a:t>Individuals with milder immunosuppression (not listed in the Box: ‘definition of severe immunosuppression’ in the Green Book shingles Chapter 28a) are not eligible to receive Shingrix from age 50 and must wait until they reach the routine programme qualifying age or there is a change in their medical status.</a:t>
            </a:r>
          </a:p>
          <a:p>
            <a:pPr>
              <a:spcAft>
                <a:spcPts val="845"/>
              </a:spcAft>
            </a:pPr>
            <a:r>
              <a:rPr lang="en-GB" dirty="0">
                <a:effectLst/>
                <a:ea typeface="Calibri" panose="020F0502020204030204" pitchFamily="34" charset="0"/>
                <a:cs typeface="Times New Roman" panose="02020603050405020304" pitchFamily="18" charset="0"/>
              </a:rPr>
              <a:t> </a:t>
            </a:r>
            <a:endParaRPr lang="en-GB" b="1"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26</a:t>
            </a:fld>
            <a:endParaRPr lang="en-US" dirty="0"/>
          </a:p>
        </p:txBody>
      </p:sp>
    </p:spTree>
    <p:extLst>
      <p:ext uri="{BB962C8B-B14F-4D97-AF65-F5344CB8AC3E}">
        <p14:creationId xmlns:p14="http://schemas.microsoft.com/office/powerpoint/2010/main" val="36280128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27</a:t>
            </a:fld>
            <a:endParaRPr lang="en-US" dirty="0"/>
          </a:p>
        </p:txBody>
      </p:sp>
    </p:spTree>
    <p:extLst>
      <p:ext uri="{BB962C8B-B14F-4D97-AF65-F5344CB8AC3E}">
        <p14:creationId xmlns:p14="http://schemas.microsoft.com/office/powerpoint/2010/main" val="19837465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28</a:t>
            </a:fld>
            <a:endParaRPr lang="en-US" dirty="0"/>
          </a:p>
        </p:txBody>
      </p:sp>
    </p:spTree>
    <p:extLst>
      <p:ext uri="{BB962C8B-B14F-4D97-AF65-F5344CB8AC3E}">
        <p14:creationId xmlns:p14="http://schemas.microsoft.com/office/powerpoint/2010/main" val="22058705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spcBef>
                <a:spcPct val="20000"/>
              </a:spcBef>
              <a:defRPr/>
            </a:pPr>
            <a:r>
              <a:rPr lang="en-GB" sz="1300" dirty="0">
                <a:solidFill>
                  <a:prstClr val="black"/>
                </a:solidFill>
              </a:rPr>
              <a:t>It is recommended that the vaccine be administered immediately after reconstitution. Discard reconstituted vaccine if it is not used within 30 minutes.</a:t>
            </a:r>
          </a:p>
          <a:p>
            <a:endParaRPr lang="en-GB" dirty="0"/>
          </a:p>
          <a:p>
            <a:r>
              <a:rPr lang="en-GB" dirty="0"/>
              <a:t>Zostavax is provided with 1 or 2 unattached needles in the pack (as sent from the manufacturer).  </a:t>
            </a:r>
          </a:p>
          <a:p>
            <a:r>
              <a:rPr lang="en-GB" dirty="0"/>
              <a:t>Vaccinators would need to supply their own green needle for reconstituting the vaccine and then select the most appropriate needle length for the patient. </a:t>
            </a:r>
          </a:p>
          <a:p>
            <a:r>
              <a:rPr lang="en-GB" dirty="0"/>
              <a:t>For I/M injections the needle needs to be sufficiently long to ensure that the vaccine is injected into muscle, so longer length needles would be recommended for morbidly obese individuals.  </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29</a:t>
            </a:fld>
            <a:endParaRPr lang="en-US" dirty="0"/>
          </a:p>
        </p:txBody>
      </p:sp>
    </p:spTree>
    <p:extLst>
      <p:ext uri="{BB962C8B-B14F-4D97-AF65-F5344CB8AC3E}">
        <p14:creationId xmlns:p14="http://schemas.microsoft.com/office/powerpoint/2010/main" val="2643297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88" indent="-181188">
              <a:buFont typeface="Arial" panose="020B0604020202020204" pitchFamily="34" charset="0"/>
              <a:buChar char="•"/>
            </a:pPr>
            <a:r>
              <a:rPr lang="en-GB" sz="1300" dirty="0">
                <a:ea typeface="ヒラギノ角ゴ Pro W3" pitchFamily="84" charset="-128"/>
                <a:cs typeface="ヒラギノ角ゴ Pro W3" pitchFamily="84" charset="-128"/>
              </a:rPr>
              <a:t>Shingles (herpes zoster) is caused by the reactivation of a latent varicella zoster virus (VZV) infection, generally decades after the primary infection</a:t>
            </a:r>
          </a:p>
          <a:p>
            <a:pPr marL="181188" indent="-181188">
              <a:buFont typeface="Arial" panose="020B0604020202020204" pitchFamily="34" charset="0"/>
              <a:buChar char="•"/>
            </a:pPr>
            <a:endParaRPr lang="en-GB" sz="1300" dirty="0">
              <a:ea typeface="ヒラギノ角ゴ Pro W3" pitchFamily="84" charset="-128"/>
              <a:cs typeface="ヒラギノ角ゴ Pro W3" pitchFamily="84" charset="-128"/>
            </a:endParaRPr>
          </a:p>
          <a:p>
            <a:pPr marL="181188" indent="-181188">
              <a:buFont typeface="Arial" panose="020B0604020202020204" pitchFamily="34" charset="0"/>
              <a:buChar char="•"/>
            </a:pPr>
            <a:r>
              <a:rPr lang="en-GB" sz="1300" dirty="0">
                <a:ea typeface="ヒラギノ角ゴ Pro W3" pitchFamily="84" charset="-128"/>
                <a:cs typeface="ヒラギノ角ゴ Pro W3" pitchFamily="84" charset="-128"/>
              </a:rPr>
              <a:t>Following primary VZV infection, the virus enters the sensory nerves and travels along the nerve to the sensory dorsal root ganglia and establishes a permanent latent infection</a:t>
            </a:r>
          </a:p>
          <a:p>
            <a:pPr marL="181188" indent="-181188">
              <a:buFont typeface="Arial" panose="020B0604020202020204" pitchFamily="34" charset="0"/>
              <a:buChar char="•"/>
            </a:pPr>
            <a:endParaRPr lang="en-GB" sz="1300" dirty="0">
              <a:solidFill>
                <a:prstClr val="black"/>
              </a:solidFill>
            </a:endParaRPr>
          </a:p>
          <a:p>
            <a:pPr marL="181188" indent="-181188" defTabSz="966338">
              <a:buFont typeface="Arial" pitchFamily="34" charset="0"/>
              <a:buChar char="•"/>
              <a:defRPr/>
            </a:pPr>
            <a:r>
              <a:rPr lang="en-GB" sz="1300" dirty="0">
                <a:solidFill>
                  <a:prstClr val="black"/>
                </a:solidFill>
              </a:rPr>
              <a:t>Increasing incidence of shingles infection among older age groups is thought to be associated with a decline in cell mediated immunity to varicella zoster virus (i) </a:t>
            </a:r>
            <a:endParaRPr lang="en-GB" sz="1300" baseline="30000" dirty="0">
              <a:solidFill>
                <a:prstClr val="black"/>
              </a:solidFill>
            </a:endParaRPr>
          </a:p>
          <a:p>
            <a:pPr defTabSz="966338">
              <a:defRPr/>
            </a:pPr>
            <a:r>
              <a:rPr lang="en-GB" sz="1300" dirty="0">
                <a:solidFill>
                  <a:prstClr val="black"/>
                </a:solidFill>
              </a:rPr>
              <a:t> </a:t>
            </a:r>
          </a:p>
          <a:p>
            <a:pPr marL="181188" indent="-181188" defTabSz="966338">
              <a:buFont typeface="Arial" pitchFamily="34" charset="0"/>
              <a:buChar char="•"/>
              <a:defRPr/>
            </a:pPr>
            <a:r>
              <a:rPr lang="en-GB" sz="1300" dirty="0">
                <a:solidFill>
                  <a:prstClr val="black"/>
                </a:solidFill>
              </a:rPr>
              <a:t>Although rare, it is possible to have shingles more than once</a:t>
            </a:r>
          </a:p>
          <a:p>
            <a:pPr defTabSz="966338">
              <a:defRPr/>
            </a:pPr>
            <a:r>
              <a:rPr lang="en-GB" sz="1300" dirty="0">
                <a:solidFill>
                  <a:prstClr val="black"/>
                </a:solidFill>
              </a:rPr>
              <a:t> </a:t>
            </a:r>
          </a:p>
          <a:p>
            <a:pPr marL="181188" indent="-181188" defTabSz="966338">
              <a:buFont typeface="Arial" pitchFamily="34" charset="0"/>
              <a:buChar char="•"/>
              <a:defRPr/>
            </a:pPr>
            <a:r>
              <a:rPr lang="en-GB" sz="1300" dirty="0">
                <a:solidFill>
                  <a:prstClr val="black"/>
                </a:solidFill>
              </a:rPr>
              <a:t>Shingles is not caused by the same virus that causes genital herpes</a:t>
            </a:r>
          </a:p>
          <a:p>
            <a:pPr marL="181188" indent="-181188" defTabSz="966338">
              <a:buFont typeface="Arial" pitchFamily="34" charset="0"/>
              <a:buChar char="•"/>
              <a:defRPr/>
            </a:pPr>
            <a:endParaRPr lang="en-GB" sz="1300" dirty="0">
              <a:solidFill>
                <a:prstClr val="black"/>
              </a:solidFill>
            </a:endParaRPr>
          </a:p>
          <a:p>
            <a:endParaRPr lang="en-GB" dirty="0"/>
          </a:p>
          <a:p>
            <a:pPr marL="301981" indent="-301981">
              <a:buAutoNum type="romanLcParenBoth"/>
            </a:pPr>
            <a:r>
              <a:rPr lang="en-GB" dirty="0"/>
              <a:t>Green Book Chapter 1:  </a:t>
            </a:r>
          </a:p>
          <a:p>
            <a:r>
              <a:rPr lang="en-GB" dirty="0">
                <a:hlinkClick r:id="rId3"/>
              </a:rPr>
              <a:t>Immunity and how vaccines work: the green book, chapter 1 - GOV.UK (www.gov.uk)</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a:t>
            </a:fld>
            <a:endParaRPr lang="en-US" dirty="0"/>
          </a:p>
        </p:txBody>
      </p:sp>
    </p:spTree>
    <p:extLst>
      <p:ext uri="{BB962C8B-B14F-4D97-AF65-F5344CB8AC3E}">
        <p14:creationId xmlns:p14="http://schemas.microsoft.com/office/powerpoint/2010/main" val="18889272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66338" eaLnBrk="0" fontAlgn="base" hangingPunct="0">
              <a:spcBef>
                <a:spcPct val="30000"/>
              </a:spcBef>
              <a:spcAft>
                <a:spcPct val="0"/>
              </a:spcAft>
              <a:defRPr/>
            </a:pPr>
            <a:r>
              <a:rPr lang="en-GB" sz="1300" dirty="0">
                <a:ea typeface="ヒラギノ角ゴ Pro W3" pitchFamily="84" charset="-128"/>
                <a:cs typeface="ヒラギノ角ゴ Pro W3" pitchFamily="84" charset="-128"/>
              </a:rPr>
              <a:t>Individuals with bleeding disorders may be vaccinated intramuscularly if, in the opinion of a doctor familiar with the individual's bleeding risk, vaccines or similar small volume intramuscular injections can be administered with reasonable safety by this route. If the individual receives medication or treatment to reduce bleeding, for example treatment for haemophilia, intramuscular vaccination can be scheduled shortly after such medication or treatment is administered. Individuals on stable anticoagulation therapy, including individuals on warfarin who are up to date with their scheduled INR testing and whose latest INR was below the upper threshold of their therapeutic range, can receive intramuscular vaccination. A fine needle (equal to 23 gauge or finer calibre such as 25 gauge) should be used for the vaccination, followed by firm pressure applied to the site (without rubbing) for at least 2 minutes. If in any doubt, consult with the clinician responsible for prescribing or monitoring the individual’s anticoagulant therapy.</a:t>
            </a:r>
          </a:p>
          <a:p>
            <a:pPr defTabSz="966338" eaLnBrk="0" fontAlgn="base" hangingPunct="0">
              <a:spcBef>
                <a:spcPct val="30000"/>
              </a:spcBef>
              <a:spcAft>
                <a:spcPct val="0"/>
              </a:spcAft>
              <a:defRPr/>
            </a:pPr>
            <a:endParaRPr lang="en-GB" sz="1300" dirty="0">
              <a:solidFill>
                <a:srgbClr val="000000"/>
              </a:solidFill>
              <a:latin typeface="Calibri" pitchFamily="34" charset="0"/>
              <a:ea typeface="ヒラギノ角ゴ Pro W3" pitchFamily="84" charset="-128"/>
              <a:cs typeface="ヒラギノ角ゴ Pro W3" pitchFamily="84" charset="-128"/>
            </a:endParaRPr>
          </a:p>
          <a:p>
            <a:pPr defTabSz="966338" eaLnBrk="0" fontAlgn="base" hangingPunct="0">
              <a:spcBef>
                <a:spcPct val="30000"/>
              </a:spcBef>
              <a:spcAft>
                <a:spcPct val="0"/>
              </a:spcAft>
              <a:defRPr/>
            </a:pPr>
            <a:r>
              <a:rPr lang="en-GB" dirty="0">
                <a:solidFill>
                  <a:srgbClr val="000000"/>
                </a:solidFill>
                <a:latin typeface="Calibri" pitchFamily="34" charset="0"/>
                <a:ea typeface="ヒラギノ角ゴ Pro W3" pitchFamily="84" charset="-128"/>
                <a:cs typeface="ヒラギノ角ゴ Pro W3" pitchFamily="84" charset="-128"/>
              </a:rPr>
              <a:t>UKHSA</a:t>
            </a:r>
            <a:r>
              <a:rPr lang="en-GB" sz="1300" dirty="0">
                <a:solidFill>
                  <a:srgbClr val="000000"/>
                </a:solidFill>
                <a:latin typeface="Calibri" pitchFamily="34" charset="0"/>
                <a:ea typeface="ヒラギノ角ゴ Pro W3" pitchFamily="84" charset="-128"/>
                <a:cs typeface="ヒラギノ角ゴ Pro W3" pitchFamily="84" charset="-128"/>
              </a:rPr>
              <a:t> PGD Templates: </a:t>
            </a:r>
            <a:r>
              <a:rPr lang="en-GB" sz="1300" dirty="0">
                <a:solidFill>
                  <a:srgbClr val="000000"/>
                </a:solidFill>
                <a:latin typeface="Calibri" pitchFamily="34" charset="0"/>
                <a:ea typeface="ヒラギノ角ゴ Pro W3" pitchFamily="84" charset="-128"/>
                <a:cs typeface="ヒラギノ角ゴ Pro W3" pitchFamily="84" charset="-128"/>
                <a:hlinkClick r:id="rId3"/>
              </a:rPr>
              <a:t>www.gov.uk/government/collections/immunisation-patient-group-direction-pgd</a:t>
            </a:r>
            <a:endParaRPr lang="en-GB" sz="1300" dirty="0">
              <a:solidFill>
                <a:srgbClr val="000000"/>
              </a:solidFill>
              <a:latin typeface="Calibri" pitchFamily="34" charset="0"/>
              <a:ea typeface="ヒラギノ角ゴ Pro W3" pitchFamily="84" charset="-128"/>
              <a:cs typeface="ヒラギノ角ゴ Pro W3" pitchFamily="84" charset="-128"/>
            </a:endParaRPr>
          </a:p>
          <a:p>
            <a:pPr defTabSz="966338" eaLnBrk="0" fontAlgn="base" hangingPunct="0">
              <a:spcBef>
                <a:spcPct val="30000"/>
              </a:spcBef>
              <a:spcAft>
                <a:spcPct val="0"/>
              </a:spcAft>
              <a:defRPr/>
            </a:pPr>
            <a:endParaRPr lang="en-GB" sz="1300" dirty="0">
              <a:solidFill>
                <a:srgbClr val="000000"/>
              </a:solidFill>
              <a:latin typeface="Calibri" pitchFamily="34" charset="0"/>
              <a:ea typeface="ヒラギノ角ゴ Pro W3" pitchFamily="84" charset="-128"/>
              <a:cs typeface="ヒラギノ角ゴ Pro W3" pitchFamily="84" charset="-128"/>
            </a:endParaRPr>
          </a:p>
          <a:p>
            <a:pPr defTabSz="966338" eaLnBrk="0" fontAlgn="base" hangingPunct="0">
              <a:spcBef>
                <a:spcPct val="30000"/>
              </a:spcBef>
              <a:spcAft>
                <a:spcPct val="0"/>
              </a:spcAft>
              <a:defRPr/>
            </a:pPr>
            <a:r>
              <a:rPr lang="en-GB" sz="1300" dirty="0">
                <a:solidFill>
                  <a:srgbClr val="000000"/>
                </a:solidFill>
                <a:latin typeface="Calibri" pitchFamily="34" charset="0"/>
                <a:ea typeface="ヒラギノ角ゴ Pro W3" pitchFamily="84" charset="-128"/>
                <a:cs typeface="ヒラギノ角ゴ Pro W3" pitchFamily="84" charset="-128"/>
              </a:rPr>
              <a:t>Zostavax: </a:t>
            </a:r>
            <a:r>
              <a:rPr lang="en-GB" sz="1300" dirty="0">
                <a:solidFill>
                  <a:srgbClr val="000000"/>
                </a:solidFill>
                <a:latin typeface="Calibri" pitchFamily="34" charset="0"/>
                <a:ea typeface="ヒラギノ角ゴ Pro W3" pitchFamily="84" charset="-128"/>
                <a:cs typeface="ヒラギノ角ゴ Pro W3" pitchFamily="84" charset="-128"/>
                <a:hlinkClick r:id="rId4"/>
              </a:rPr>
              <a:t>www.gov.uk/government/publications/shingles-vaccine-zostavax-patient-group-direction-pgd-template</a:t>
            </a:r>
            <a:endParaRPr lang="en-GB" sz="1300" dirty="0">
              <a:solidFill>
                <a:srgbClr val="000000"/>
              </a:solidFill>
              <a:latin typeface="Calibri" pitchFamily="34" charset="0"/>
              <a:ea typeface="ヒラギノ角ゴ Pro W3" pitchFamily="84" charset="-128"/>
              <a:cs typeface="ヒラギノ角ゴ Pro W3" pitchFamily="84" charset="-128"/>
            </a:endParaRPr>
          </a:p>
          <a:p>
            <a:pPr defTabSz="966338" eaLnBrk="0" fontAlgn="base" hangingPunct="0">
              <a:spcBef>
                <a:spcPct val="30000"/>
              </a:spcBef>
              <a:spcAft>
                <a:spcPct val="0"/>
              </a:spcAft>
              <a:defRPr/>
            </a:pPr>
            <a:endParaRPr lang="en-GB" sz="1300" dirty="0">
              <a:solidFill>
                <a:srgbClr val="000000"/>
              </a:solidFill>
              <a:latin typeface="Calibri" pitchFamily="34" charset="0"/>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30</a:t>
            </a:fld>
            <a:endParaRPr lang="en-US" dirty="0"/>
          </a:p>
        </p:txBody>
      </p:sp>
    </p:spTree>
    <p:extLst>
      <p:ext uri="{BB962C8B-B14F-4D97-AF65-F5344CB8AC3E}">
        <p14:creationId xmlns:p14="http://schemas.microsoft.com/office/powerpoint/2010/main" val="7974516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338" eaLnBrk="0" fontAlgn="base" hangingPunct="0">
              <a:spcBef>
                <a:spcPct val="30000"/>
              </a:spcBef>
              <a:spcAft>
                <a:spcPct val="0"/>
              </a:spcAft>
              <a:defRPr/>
            </a:pPr>
            <a:r>
              <a:rPr lang="en-GB" sz="1100" dirty="0">
                <a:solidFill>
                  <a:prstClr val="black"/>
                </a:solidFill>
              </a:rPr>
              <a:t>See Green Book shingles chapter for more detail about co-administration of shingles vaccines with other vaccines.</a:t>
            </a:r>
          </a:p>
          <a:p>
            <a:pPr defTabSz="966338" eaLnBrk="0" fontAlgn="base" hangingPunct="0">
              <a:spcBef>
                <a:spcPct val="30000"/>
              </a:spcBef>
              <a:spcAft>
                <a:spcPct val="0"/>
              </a:spcAft>
              <a:defRPr/>
            </a:pPr>
            <a:endParaRPr lang="en-GB" sz="1100" dirty="0">
              <a:solidFill>
                <a:prstClr val="black"/>
              </a:solidFill>
            </a:endParaRPr>
          </a:p>
          <a:p>
            <a:pPr defTabSz="966338" eaLnBrk="0" fontAlgn="base" hangingPunct="0">
              <a:spcBef>
                <a:spcPct val="30000"/>
              </a:spcBef>
              <a:spcAft>
                <a:spcPct val="0"/>
              </a:spcAft>
              <a:defRPr/>
            </a:pPr>
            <a:r>
              <a:rPr lang="en-GB" sz="1100" dirty="0">
                <a:solidFill>
                  <a:prstClr val="black"/>
                </a:solidFill>
              </a:rPr>
              <a:t>For eligible immunocompromised individuals (details available in the Green Book Shingles chapter 28a), and where Zostavax is contraindicated, Shingrix vaccine is available for use. </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31</a:t>
            </a:fld>
            <a:endParaRPr lang="en-US" dirty="0"/>
          </a:p>
        </p:txBody>
      </p:sp>
    </p:spTree>
    <p:extLst>
      <p:ext uri="{BB962C8B-B14F-4D97-AF65-F5344CB8AC3E}">
        <p14:creationId xmlns:p14="http://schemas.microsoft.com/office/powerpoint/2010/main" val="27588954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823033"/>
            <a:ext cx="5511800" cy="4317412"/>
          </a:xfrm>
        </p:spPr>
        <p:txBody>
          <a:bodyPr>
            <a:normAutofit fontScale="85000" lnSpcReduction="10000"/>
          </a:bodyPr>
          <a:lstStyle/>
          <a:p>
            <a:r>
              <a:rPr lang="en-GB" sz="1400" dirty="0">
                <a:ea typeface="ヒラギノ角ゴ Pro W3" pitchFamily="84" charset="-128"/>
                <a:cs typeface="ヒラギノ角ゴ Pro W3" pitchFamily="84" charset="-128"/>
              </a:rPr>
              <a:t>Post-marketing experience with varicella vaccines suggests that transmission of vaccine virus may occur rarely between those vaccinated who develop a varicella-like rash and susceptible contacts, although there has been no evidence of transmission of vaccine virus between vaccinees and susceptible contacts in the pre-licensure clinical trials of Zostavax. </a:t>
            </a:r>
          </a:p>
          <a:p>
            <a:r>
              <a:rPr lang="en-GB" sz="1400" dirty="0">
                <a:ea typeface="ヒラギノ角ゴ Pro W3" pitchFamily="84" charset="-128"/>
                <a:cs typeface="ヒラギノ角ゴ Pro W3" pitchFamily="84" charset="-128"/>
              </a:rPr>
              <a:t>As a precautionary measure, any person who develops a vesicular rash after receiving Zostavax should ensure the rash area is kept covered when in contact with a susceptible (chickenpox naïve) person until the rash is dry and crusted. </a:t>
            </a:r>
            <a:r>
              <a:rPr lang="en-GB" sz="1400" dirty="0">
                <a:highlight>
                  <a:srgbClr val="FFFF00"/>
                </a:highlight>
                <a:ea typeface="ヒラギノ角ゴ Pro W3" pitchFamily="84" charset="-128"/>
                <a:cs typeface="ヒラギノ角ゴ Pro W3" pitchFamily="84" charset="-128"/>
              </a:rPr>
              <a:t>If the person who received the vaccine is themselves immunosuppressed, they should avoid contact with susceptible people until the rash is dry and crusted, due to the higher risk of virus shedding</a:t>
            </a:r>
            <a:r>
              <a:rPr lang="en-GB" sz="1400" dirty="0">
                <a:ea typeface="ヒラギノ角ゴ Pro W3" pitchFamily="84" charset="-128"/>
                <a:cs typeface="ヒラギノ角ゴ Pro W3" pitchFamily="84" charset="-128"/>
              </a:rPr>
              <a:t>. Prophylactic acyclovir can be considered in vulnerable patients exposed to a varicella like rash in a recent vaccinee. </a:t>
            </a:r>
          </a:p>
          <a:p>
            <a:endParaRPr lang="en-GB" sz="1400" dirty="0">
              <a:ea typeface="ヒラギノ角ゴ Pro W3" pitchFamily="84" charset="-128"/>
              <a:cs typeface="ヒラギノ角ゴ Pro W3" pitchFamily="84" charset="-128"/>
            </a:endParaRPr>
          </a:p>
          <a:p>
            <a:r>
              <a:rPr lang="en-GB" sz="1400" b="1" dirty="0">
                <a:ea typeface="ヒラギノ角ゴ Pro W3" pitchFamily="84" charset="-128"/>
                <a:cs typeface="ヒラギノ角ゴ Pro W3" pitchFamily="84" charset="-128"/>
              </a:rPr>
              <a:t>Testing of post-vaccination rashes </a:t>
            </a:r>
            <a:endParaRPr lang="en-GB" sz="1400" dirty="0">
              <a:ea typeface="ヒラギノ角ゴ Pro W3" pitchFamily="84" charset="-128"/>
              <a:cs typeface="ヒラギノ角ゴ Pro W3" pitchFamily="84" charset="-128"/>
            </a:endParaRPr>
          </a:p>
          <a:p>
            <a:r>
              <a:rPr lang="en-GB" sz="1400" dirty="0">
                <a:ea typeface="ヒラギノ角ゴ Pro W3" pitchFamily="84" charset="-128"/>
                <a:cs typeface="ヒラギノ角ゴ Pro W3" pitchFamily="84" charset="-128"/>
              </a:rPr>
              <a:t>In the event of a person developing a varicella (widespread) or shingles-like (dermatomal) rash post-Zostavax, a vesicle fluid sample should also be sent for analysis to confirm the diagnosis and determine whether the rash is vaccine associated or wild type. This service is available at the Virus Reference Department (VRD) at UKHSA, Colindale.</a:t>
            </a:r>
          </a:p>
          <a:p>
            <a:pPr defTabSz="966338" eaLnBrk="0" fontAlgn="base" hangingPunct="0">
              <a:spcBef>
                <a:spcPct val="30000"/>
              </a:spcBef>
              <a:spcAft>
                <a:spcPct val="0"/>
              </a:spcAft>
              <a:defRPr/>
            </a:pPr>
            <a:r>
              <a:rPr lang="en-GB" sz="1400" dirty="0">
                <a:ea typeface="ヒラギノ角ゴ Pro W3" pitchFamily="84" charset="-128"/>
                <a:cs typeface="ヒラギノ角ゴ Pro W3" pitchFamily="84" charset="-128"/>
              </a:rPr>
              <a:t>Transmission of vaccine virus from varicella vaccine recipients without VZV-like rash has not been confirmed. Whilst there remains a theoretical risk, therefore, in those who develop a rash following zoster vaccination of transmitting the attenuated vaccine virus to a susceptible individual , this risk should be weighed against the reduced risk of developing natural shingles and the much higher risk of transmission from the circulating wild type VZV in the community.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32</a:t>
            </a:fld>
            <a:endParaRPr lang="en-US" dirty="0"/>
          </a:p>
        </p:txBody>
      </p:sp>
    </p:spTree>
    <p:extLst>
      <p:ext uri="{BB962C8B-B14F-4D97-AF65-F5344CB8AC3E}">
        <p14:creationId xmlns:p14="http://schemas.microsoft.com/office/powerpoint/2010/main" val="11904076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ea typeface="ヒラギノ角ゴ Pro W3" pitchFamily="84" charset="-128"/>
                <a:cs typeface="ヒラギノ角ゴ Pro W3" pitchFamily="84" charset="-128"/>
              </a:rPr>
              <a:t>A full list of side effects can be found in the Zostavax summary of product characteristics. </a:t>
            </a:r>
          </a:p>
          <a:p>
            <a:endParaRPr lang="en-GB" dirty="0">
              <a:ea typeface="ヒラギノ角ゴ Pro W3" pitchFamily="84" charset="-128"/>
              <a:cs typeface="ヒラギノ角ゴ Pro W3" pitchFamily="84" charset="-128"/>
            </a:endParaRPr>
          </a:p>
          <a:p>
            <a:r>
              <a:rPr lang="en-GB" sz="1300" dirty="0">
                <a:ea typeface="ヒラギノ角ゴ Pro W3" pitchFamily="84" charset="-128"/>
                <a:cs typeface="ヒラギノ角ゴ Pro W3" pitchFamily="84" charset="-128"/>
                <a:hlinkClick r:id="rId3"/>
              </a:rPr>
              <a:t>https://www.medicines.org.uk/emc/product/6101</a:t>
            </a:r>
            <a:endParaRPr lang="en-GB" sz="1300" dirty="0">
              <a:ea typeface="ヒラギノ角ゴ Pro W3" pitchFamily="84" charset="-128"/>
              <a:cs typeface="ヒラギノ角ゴ Pro W3" pitchFamily="84" charset="-128"/>
            </a:endParaRPr>
          </a:p>
          <a:p>
            <a:endParaRPr lang="en-GB" sz="1300" dirty="0">
              <a:ea typeface="ヒラギノ角ゴ Pro W3" pitchFamily="84" charset="-128"/>
              <a:cs typeface="ヒラギノ角ゴ Pro W3" pitchFamily="84" charset="-128"/>
            </a:endParaRPr>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33</a:t>
            </a:fld>
            <a:endParaRPr lang="en-US" dirty="0"/>
          </a:p>
        </p:txBody>
      </p:sp>
    </p:spTree>
    <p:extLst>
      <p:ext uri="{BB962C8B-B14F-4D97-AF65-F5344CB8AC3E}">
        <p14:creationId xmlns:p14="http://schemas.microsoft.com/office/powerpoint/2010/main" val="17913147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Immunosuppressed individuals who are inadvertently vaccinated with Zostavax should be urgently assessed by a clinician to establish the degree of immunosuppression. Individuals of this age group are likely to be VZV antibody positive, but prophylactic aciclovir may be considered in those in whom the attenuated vaccine virus poses a significant risk. </a:t>
            </a:r>
          </a:p>
          <a:p>
            <a:endParaRPr lang="en-GB" dirty="0"/>
          </a:p>
          <a:p>
            <a:r>
              <a:rPr lang="en-GB" dirty="0"/>
              <a:t>Immunosuppressed individuals who develop a varicella rash following inadvertent vaccination should be urgently assessed by a hospital specialist and offered prompt treatment with high dose IV aciclovir given the risks and severity of disseminated zoster. </a:t>
            </a:r>
          </a:p>
          <a:p>
            <a:endParaRPr lang="en-GB" dirty="0"/>
          </a:p>
          <a:p>
            <a:r>
              <a:rPr lang="en-GB" sz="3000" dirty="0">
                <a:hlinkClick r:id="rId3"/>
              </a:rPr>
              <a:t>Post exposure prophylaxis for chickenpox and shingles - GOV.UK (www.gov.uk)</a:t>
            </a:r>
            <a:r>
              <a:rPr lang="en-GB" sz="3000" dirty="0"/>
              <a:t> </a:t>
            </a:r>
            <a:r>
              <a:rPr lang="en-GB" sz="1900" dirty="0">
                <a:latin typeface="Arial" panose="020B0604020202020204" pitchFamily="34" charset="0"/>
                <a:ea typeface="Times New Roman" panose="02020603050405020304" pitchFamily="18" charset="0"/>
                <a:cs typeface="Times New Roman" panose="02020603050405020304" pitchFamily="18" charset="0"/>
              </a:rPr>
              <a:t>and </a:t>
            </a:r>
            <a:r>
              <a:rPr lang="en-GB" sz="1900" u="sng" dirty="0">
                <a:solidFill>
                  <a:srgbClr val="365F91"/>
                </a:solidFill>
                <a:latin typeface="Arial" panose="020B0604020202020204" pitchFamily="34" charset="0"/>
                <a:ea typeface="Times New Roman" panose="02020603050405020304" pitchFamily="18" charset="0"/>
                <a:cs typeface="Times New Roman" panose="02020603050405020304" pitchFamily="18" charset="0"/>
                <a:hlinkClick r:id="rId4"/>
              </a:rPr>
              <a:t>Guidance on Chickenpox and shingles vaccines: advice for pregnant women</a:t>
            </a:r>
            <a:r>
              <a:rPr lang="en-GB" sz="1900" dirty="0">
                <a:latin typeface="Arial" panose="020B0604020202020204" pitchFamily="34" charset="0"/>
                <a:ea typeface="Times New Roman" panose="02020603050405020304" pitchFamily="18" charset="0"/>
                <a:cs typeface="Times New Roman" panose="02020603050405020304" pitchFamily="18" charset="0"/>
              </a:rPr>
              <a:t> are available on the GOV.UK website.</a:t>
            </a:r>
            <a:endParaRPr lang="en-GB" dirty="0"/>
          </a:p>
          <a:p>
            <a:endParaRPr lang="en-GB" dirty="0"/>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34</a:t>
            </a:fld>
            <a:endParaRPr lang="en-US" dirty="0"/>
          </a:p>
        </p:txBody>
      </p:sp>
    </p:spTree>
    <p:extLst>
      <p:ext uri="{BB962C8B-B14F-4D97-AF65-F5344CB8AC3E}">
        <p14:creationId xmlns:p14="http://schemas.microsoft.com/office/powerpoint/2010/main" val="34072582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eaLnBrk="0" fontAlgn="base" hangingPunct="0">
              <a:spcBef>
                <a:spcPct val="30000"/>
              </a:spcBef>
              <a:spcAft>
                <a:spcPct val="0"/>
              </a:spcAft>
              <a:defRPr/>
            </a:pPr>
            <a:r>
              <a:rPr lang="en-GB" sz="1300" dirty="0"/>
              <a:t>Shingrix vaccine was introduced in 2021 to ensure immunocompromised individuals, eligible for shingles vaccine under the current programme, developed a similar level of protection to those who were not immunocompromised.</a:t>
            </a:r>
          </a:p>
          <a:p>
            <a:pPr defTabSz="966338" eaLnBrk="0" fontAlgn="base" hangingPunct="0">
              <a:spcBef>
                <a:spcPct val="30000"/>
              </a:spcBef>
              <a:spcAft>
                <a:spcPct val="0"/>
              </a:spcAft>
              <a:defRPr/>
            </a:pPr>
            <a:endParaRPr lang="en-GB" sz="1300"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35</a:t>
            </a:fld>
            <a:endParaRPr lang="en-US" dirty="0"/>
          </a:p>
        </p:txBody>
      </p:sp>
    </p:spTree>
    <p:extLst>
      <p:ext uri="{BB962C8B-B14F-4D97-AF65-F5344CB8AC3E}">
        <p14:creationId xmlns:p14="http://schemas.microsoft.com/office/powerpoint/2010/main" val="40659868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500" dirty="0">
                <a:solidFill>
                  <a:srgbClr val="000000"/>
                </a:solidFill>
                <a:latin typeface="Arial" panose="020B0604020202020204" pitchFamily="34" charset="0"/>
                <a:cs typeface="Arial" panose="020B0604020202020204" pitchFamily="34" charset="0"/>
              </a:rPr>
              <a:t>Lal H, Cunningham AL, Godeaux O, </a:t>
            </a:r>
            <a:r>
              <a:rPr lang="en-GB" sz="1500" i="0" dirty="0">
                <a:solidFill>
                  <a:srgbClr val="000000"/>
                </a:solidFill>
                <a:latin typeface="Arial" panose="020B0604020202020204" pitchFamily="34" charset="0"/>
                <a:cs typeface="Arial" panose="020B0604020202020204" pitchFamily="34" charset="0"/>
              </a:rPr>
              <a:t>et al </a:t>
            </a:r>
            <a:r>
              <a:rPr lang="en-GB" sz="1500" dirty="0">
                <a:solidFill>
                  <a:srgbClr val="000000"/>
                </a:solidFill>
                <a:latin typeface="Arial" panose="020B0604020202020204" pitchFamily="34" charset="0"/>
                <a:cs typeface="Arial" panose="020B0604020202020204" pitchFamily="34" charset="0"/>
              </a:rPr>
              <a:t>(2015) </a:t>
            </a:r>
          </a:p>
          <a:p>
            <a:r>
              <a:rPr lang="en-GB" sz="1500" dirty="0">
                <a:solidFill>
                  <a:srgbClr val="000000"/>
                </a:solidFill>
                <a:latin typeface="Arial" panose="020B0604020202020204" pitchFamily="34" charset="0"/>
                <a:cs typeface="Arial" panose="020B0604020202020204" pitchFamily="34" charset="0"/>
              </a:rPr>
              <a:t>Efficacy of an adjuvanted herpes zoster subunit vaccine in older adults. </a:t>
            </a:r>
          </a:p>
          <a:p>
            <a:r>
              <a:rPr lang="en-GB" sz="1500" i="1" dirty="0">
                <a:solidFill>
                  <a:srgbClr val="000000"/>
                </a:solidFill>
                <a:latin typeface="Arial" panose="020B0604020202020204" pitchFamily="34" charset="0"/>
                <a:cs typeface="Arial" panose="020B0604020202020204" pitchFamily="34" charset="0"/>
              </a:rPr>
              <a:t>NEJM. </a:t>
            </a:r>
            <a:r>
              <a:rPr lang="en-GB" sz="1500" dirty="0">
                <a:solidFill>
                  <a:srgbClr val="000000"/>
                </a:solidFill>
                <a:latin typeface="Arial" panose="020B0604020202020204" pitchFamily="34" charset="0"/>
                <a:cs typeface="Arial" panose="020B0604020202020204" pitchFamily="34" charset="0"/>
              </a:rPr>
              <a:t>372:2087-2096 doi: 10.1056/NEJMoa1501184 </a:t>
            </a:r>
          </a:p>
          <a:p>
            <a:r>
              <a:rPr lang="en-GB" sz="1500" dirty="0">
                <a:solidFill>
                  <a:srgbClr val="000000"/>
                </a:solidFill>
                <a:latin typeface="Arial" panose="020B0604020202020204" pitchFamily="34" charset="0"/>
                <a:cs typeface="Arial" panose="020B0604020202020204" pitchFamily="34" charset="0"/>
                <a:hlinkClick r:id="rId3"/>
              </a:rPr>
              <a:t>https://pubmed.ncbi.nlm.nih.gov/25916341/</a:t>
            </a:r>
            <a:endParaRPr lang="en-GB" sz="1500" dirty="0">
              <a:solidFill>
                <a:srgbClr val="000000"/>
              </a:solidFill>
              <a:latin typeface="Arial" panose="020B0604020202020204" pitchFamily="34" charset="0"/>
              <a:cs typeface="Arial" panose="020B0604020202020204" pitchFamily="34" charset="0"/>
            </a:endParaRPr>
          </a:p>
          <a:p>
            <a:endParaRPr lang="en-GB" sz="1500" dirty="0">
              <a:solidFill>
                <a:srgbClr val="000000"/>
              </a:solidFill>
              <a:latin typeface="Arial" panose="020B0604020202020204" pitchFamily="34" charset="0"/>
              <a:cs typeface="Arial" panose="020B0604020202020204" pitchFamily="34" charset="0"/>
            </a:endParaRPr>
          </a:p>
          <a:p>
            <a:r>
              <a:rPr lang="en-GB" sz="1500" dirty="0">
                <a:latin typeface="Arial" panose="020B0604020202020204" pitchFamily="34" charset="0"/>
                <a:ea typeface="ヒラギノ角ゴ Pro W3" pitchFamily="84" charset="-128"/>
                <a:cs typeface="Arial" panose="020B0604020202020204" pitchFamily="34" charset="0"/>
              </a:rPr>
              <a:t>Izurieta HS and others. </a:t>
            </a:r>
            <a:r>
              <a:rPr lang="en-GB" sz="1500" dirty="0">
                <a:latin typeface="Arial" panose="020B0604020202020204" pitchFamily="34" charset="0"/>
                <a:ea typeface="ヒラギノ角ゴ Pro W3" pitchFamily="84" charset="-128"/>
                <a:cs typeface="Arial" panose="020B0604020202020204" pitchFamily="34" charset="0"/>
                <a:hlinkClick r:id="rId4"/>
              </a:rPr>
              <a:t>Recombinant Zoster Vaccine (Shingrix) real-world effectiveness in the first two years post licensure</a:t>
            </a:r>
            <a:endParaRPr lang="en-GB" sz="1500" dirty="0">
              <a:latin typeface="Arial" panose="020B0604020202020204" pitchFamily="34" charset="0"/>
              <a:ea typeface="ヒラギノ角ゴ Pro W3" pitchFamily="84" charset="-128"/>
              <a:cs typeface="Arial" panose="020B0604020202020204" pitchFamily="34" charset="0"/>
            </a:endParaRPr>
          </a:p>
          <a:p>
            <a:r>
              <a:rPr lang="en-GB" sz="1500" dirty="0">
                <a:latin typeface="Arial" panose="020B0604020202020204" pitchFamily="34" charset="0"/>
                <a:ea typeface="ヒラギノ角ゴ Pro W3" pitchFamily="84" charset="-128"/>
                <a:cs typeface="Arial" panose="020B0604020202020204" pitchFamily="34" charset="0"/>
              </a:rPr>
              <a:t>Clinical Infectious Diseases 2021 Feb 13:ciab125. doi: 10.1093/cid/ciab125</a:t>
            </a:r>
          </a:p>
          <a:p>
            <a:r>
              <a:rPr lang="en-GB" sz="1500" dirty="0">
                <a:solidFill>
                  <a:srgbClr val="000000"/>
                </a:solidFill>
                <a:latin typeface="Arial" panose="020B0604020202020204" pitchFamily="34" charset="0"/>
                <a:cs typeface="Arial" panose="020B0604020202020204" pitchFamily="34" charset="0"/>
                <a:hlinkClick r:id="rId4"/>
              </a:rPr>
              <a:t>https://pubmed.ncbi.nlm.nih.gov/33580242/</a:t>
            </a:r>
            <a:endParaRPr lang="en-GB" sz="1500" dirty="0">
              <a:solidFill>
                <a:srgbClr val="000000"/>
              </a:solidFill>
              <a:latin typeface="Arial" panose="020B0604020202020204" pitchFamily="34" charset="0"/>
              <a:cs typeface="Arial" panose="020B0604020202020204" pitchFamily="34" charset="0"/>
            </a:endParaRPr>
          </a:p>
          <a:p>
            <a:endParaRPr lang="en-GB" sz="1500" dirty="0">
              <a:solidFill>
                <a:srgbClr val="000000"/>
              </a:solidFill>
              <a:latin typeface="Arial" panose="020B0604020202020204" pitchFamily="34" charset="0"/>
              <a:cs typeface="Arial" panose="020B0604020202020204" pitchFamily="34" charset="0"/>
            </a:endParaRPr>
          </a:p>
          <a:p>
            <a:endParaRPr lang="en-GB" sz="1900" b="1" dirty="0">
              <a:solidFill>
                <a:srgbClr val="000000"/>
              </a:solidFill>
              <a:latin typeface="Arial" panose="020B0604020202020204" pitchFamily="34" charset="0"/>
            </a:endParaRPr>
          </a:p>
          <a:p>
            <a:endParaRPr lang="en-GB" sz="1300" dirty="0">
              <a:ea typeface="ヒラギノ角ゴ Pro W3" pitchFamily="84" charset="-128"/>
            </a:endParaRPr>
          </a:p>
          <a:p>
            <a:endParaRPr lang="en-GB" sz="1300" dirty="0">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36</a:t>
            </a:fld>
            <a:endParaRPr lang="en-US" dirty="0"/>
          </a:p>
        </p:txBody>
      </p:sp>
    </p:spTree>
    <p:extLst>
      <p:ext uri="{BB962C8B-B14F-4D97-AF65-F5344CB8AC3E}">
        <p14:creationId xmlns:p14="http://schemas.microsoft.com/office/powerpoint/2010/main" val="8178290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r>
              <a:rPr lang="en-GB" b="1" dirty="0">
                <a:effectLst/>
                <a:ea typeface="Calibri" panose="020F0502020204030204" pitchFamily="34" charset="0"/>
                <a:cs typeface="Arial" panose="020B0604020202020204" pitchFamily="34" charset="0"/>
              </a:rPr>
              <a:t>From 1 September 2023 </a:t>
            </a:r>
          </a:p>
          <a:p>
            <a:pPr>
              <a:defRPr/>
            </a:pPr>
            <a:r>
              <a:rPr lang="en-GB" dirty="0">
                <a:effectLst/>
                <a:ea typeface="Calibri" panose="020F0502020204030204" pitchFamily="34" charset="0"/>
                <a:cs typeface="Times New Roman" panose="02020603050405020304" pitchFamily="18" charset="0"/>
              </a:rPr>
              <a:t>For the first 5 years, those turning ‘65’ and ‘70’ years of age each year from 1 September until the following 31 August (inclusive) will become eligible for Shingrix vaccine on their birthday and will remain so until they are 80 years of age. </a:t>
            </a:r>
          </a:p>
          <a:p>
            <a:pPr>
              <a:defRPr/>
            </a:pPr>
            <a:r>
              <a:rPr lang="en-GB" dirty="0">
                <a:effectLst/>
                <a:ea typeface="Calibri" panose="020F0502020204030204" pitchFamily="34" charset="0"/>
                <a:cs typeface="Times New Roman" panose="02020603050405020304" pitchFamily="18" charset="0"/>
              </a:rPr>
              <a:t>For the following 5 years, from 1 September 2028, the eligible age will then reduce and those becoming ‘60’ and ‘65’ years of age from 1 September to 31 August (inclusive) each year, will become eligible on their birthday, so that in 10 years’ time, Shingrix will be offered routinely to all immunocompetent individuals from 60 years of age. </a:t>
            </a:r>
          </a:p>
          <a:p>
            <a:pPr defTabSz="966338">
              <a:defRPr/>
            </a:pPr>
            <a:endParaRPr lang="en-GB" b="1" dirty="0">
              <a:ea typeface="Calibri" panose="020F0502020204030204" pitchFamily="34" charset="0"/>
              <a:cs typeface="Arial" panose="020B0604020202020204" pitchFamily="34" charset="0"/>
            </a:endParaRPr>
          </a:p>
          <a:p>
            <a:pPr defTabSz="966338" eaLnBrk="0" fontAlgn="base" hangingPunct="0">
              <a:spcBef>
                <a:spcPct val="30000"/>
              </a:spcBef>
              <a:spcAft>
                <a:spcPct val="0"/>
              </a:spcAft>
              <a:defRPr/>
            </a:pPr>
            <a:r>
              <a:rPr lang="en-GB" strike="noStrike" dirty="0">
                <a:cs typeface="Arial" panose="020B0604020202020204" pitchFamily="34" charset="0"/>
              </a:rPr>
              <a:t>Zostavax should continue to be offered to immunocompetent individuals from 70 to 79 years of age who are already eligible for shingles vaccine until stocks of Zostavax from ImmForm are exhausted, after which they will be eligible for Shingrix.</a:t>
            </a:r>
          </a:p>
          <a:p>
            <a:pPr defTabSz="966338" eaLnBrk="0" fontAlgn="base" hangingPunct="0">
              <a:spcBef>
                <a:spcPct val="30000"/>
              </a:spcBef>
              <a:spcAft>
                <a:spcPct val="0"/>
              </a:spcAft>
              <a:defRPr/>
            </a:pPr>
            <a:r>
              <a:rPr lang="en-GB" strike="noStrike" dirty="0">
                <a:cs typeface="Arial" panose="020B0604020202020204" pitchFamily="34" charset="0"/>
              </a:rPr>
              <a:t>Immunocompetent individuals who reach their 80th birthday are no longer eligible for a shingles vaccination.</a:t>
            </a:r>
            <a:endParaRPr lang="en-GB" dirty="0">
              <a:cs typeface="Arial" panose="020B0604020202020204" pitchFamily="34" charset="0"/>
            </a:endParaRPr>
          </a:p>
          <a:p>
            <a:pPr defTabSz="966338">
              <a:defRPr/>
            </a:pPr>
            <a:endParaRPr lang="en-GB" sz="19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37</a:t>
            </a:fld>
            <a:endParaRPr lang="en-US" dirty="0"/>
          </a:p>
        </p:txBody>
      </p:sp>
    </p:spTree>
    <p:extLst>
      <p:ext uri="{BB962C8B-B14F-4D97-AF65-F5344CB8AC3E}">
        <p14:creationId xmlns:p14="http://schemas.microsoft.com/office/powerpoint/2010/main" val="37246750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38</a:t>
            </a:fld>
            <a:endParaRPr lang="en-US" dirty="0"/>
          </a:p>
        </p:txBody>
      </p:sp>
    </p:spTree>
    <p:extLst>
      <p:ext uri="{BB962C8B-B14F-4D97-AF65-F5344CB8AC3E}">
        <p14:creationId xmlns:p14="http://schemas.microsoft.com/office/powerpoint/2010/main" val="33524877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https://www.medicines.org.uk/emc/product/12054</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39</a:t>
            </a:fld>
            <a:endParaRPr lang="en-US" dirty="0"/>
          </a:p>
        </p:txBody>
      </p:sp>
    </p:spTree>
    <p:extLst>
      <p:ext uri="{BB962C8B-B14F-4D97-AF65-F5344CB8AC3E}">
        <p14:creationId xmlns:p14="http://schemas.microsoft.com/office/powerpoint/2010/main" val="1129185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r>
              <a:rPr lang="en-GB" dirty="0"/>
              <a:t>Shingles images are available on the NHS website:  </a:t>
            </a:r>
            <a:r>
              <a:rPr lang="en-GB" dirty="0">
                <a:hlinkClick r:id="rId3"/>
              </a:rPr>
              <a:t>https://www.nhs.uk/conditions/shingles/</a:t>
            </a:r>
            <a:endParaRPr lang="en-GB" dirty="0"/>
          </a:p>
          <a:p>
            <a:pPr defTabSz="966338">
              <a:defRPr/>
            </a:pPr>
            <a:endParaRPr lang="en-GB" dirty="0"/>
          </a:p>
          <a:p>
            <a:pPr defTabSz="966338">
              <a:defRPr/>
            </a:pPr>
            <a:endParaRPr lang="en-GB" dirty="0"/>
          </a:p>
          <a:p>
            <a:pPr defTabSz="966338">
              <a:defRPr/>
            </a:pPr>
            <a:endParaRPr lang="en-GB" dirty="0"/>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a:t>
            </a:fld>
            <a:endParaRPr lang="en-US" dirty="0"/>
          </a:p>
        </p:txBody>
      </p:sp>
    </p:spTree>
    <p:extLst>
      <p:ext uri="{BB962C8B-B14F-4D97-AF65-F5344CB8AC3E}">
        <p14:creationId xmlns:p14="http://schemas.microsoft.com/office/powerpoint/2010/main" val="8639798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https://www.medicines.org.uk/emc/product/12054</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40</a:t>
            </a:fld>
            <a:endParaRPr lang="en-US" dirty="0"/>
          </a:p>
        </p:txBody>
      </p:sp>
    </p:spTree>
    <p:extLst>
      <p:ext uri="{BB962C8B-B14F-4D97-AF65-F5344CB8AC3E}">
        <p14:creationId xmlns:p14="http://schemas.microsoft.com/office/powerpoint/2010/main" val="42573550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baseline="0" dirty="0">
                <a:solidFill>
                  <a:srgbClr val="000000"/>
                </a:solidFill>
                <a:latin typeface="Arial" panose="020B0604020202020204" pitchFamily="34" charset="0"/>
              </a:rPr>
              <a:t>Shingrix vaccine can be given at the same time as other inactivated or live vaccines. It was previously advised that there should be a 7 day interval between Shingrix and the adjuvanted quadrivalent influenza vaccine, aQIV. This interval was because there was a concern that there may be potentially be more adverse reactions when these two adjuvanted vaccines are given together. A study looking at co-administration of Shingrix and the adjuvanted flu vaccine has been carried out in the United States. Interim data from this study showed that there were no safety concerns when the two vaccines were given together. Therefore, if a person attends for flu vaccination and they are also eligible for Shingrix vaccine, the two can be given together. However, as shingles is a year round programme, it should not be delayed so it can be given with the seasonal flu vaccine.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dirty="0">
                <a:solidFill>
                  <a:srgbClr val="000000"/>
                </a:solidFill>
                <a:latin typeface="Arial" panose="020B0604020202020204" pitchFamily="34" charset="0"/>
              </a:rPr>
              <a:t>Shingrix can also be given with t</a:t>
            </a:r>
            <a:r>
              <a:rPr lang="en-GB" sz="1200" b="0" i="0" u="none" strike="noStrike" baseline="0" dirty="0">
                <a:solidFill>
                  <a:srgbClr val="000000"/>
                </a:solidFill>
                <a:latin typeface="Arial" panose="020B0604020202020204" pitchFamily="34" charset="0"/>
              </a:rPr>
              <a:t>he </a:t>
            </a:r>
            <a:r>
              <a:rPr lang="en-GB" sz="1800" b="0" i="0" dirty="0">
                <a:solidFill>
                  <a:srgbClr val="161616"/>
                </a:solidFill>
                <a:effectLst/>
                <a:latin typeface="Montserrat" panose="00000500000000000000" pitchFamily="2" charset="0"/>
              </a:rPr>
              <a:t>23-valent pneumococcal polysaccharide vaccine, PPV23.</a:t>
            </a:r>
            <a:r>
              <a:rPr lang="en-GB" sz="1800" b="0" i="0" u="none" strike="noStrike" baseline="0" dirty="0">
                <a:solidFill>
                  <a:srgbClr val="000000"/>
                </a:solidFill>
                <a:effectLst/>
                <a:latin typeface="Arial" panose="020B0604020202020204" pitchFamily="34" charset="0"/>
              </a:rPr>
              <a:t> In </a:t>
            </a:r>
            <a:r>
              <a:rPr lang="en-GB" sz="1800" b="0" i="0" u="none" strike="noStrike" baseline="0" dirty="0">
                <a:solidFill>
                  <a:srgbClr val="000000"/>
                </a:solidFill>
                <a:latin typeface="Arial" panose="020B0604020202020204" pitchFamily="34" charset="0"/>
              </a:rPr>
              <a:t>studies, when adults aged 50 years and older received PPV23 with their first dose of Shingrix, the immune response to both vaccines was unaffected but fever and shivering were more commonly reported.</a:t>
            </a:r>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41</a:t>
            </a:fld>
            <a:endParaRPr lang="en-US" dirty="0"/>
          </a:p>
        </p:txBody>
      </p:sp>
    </p:spTree>
    <p:extLst>
      <p:ext uri="{BB962C8B-B14F-4D97-AF65-F5344CB8AC3E}">
        <p14:creationId xmlns:p14="http://schemas.microsoft.com/office/powerpoint/2010/main" val="32854725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eaLnBrk="0" fontAlgn="base" hangingPunct="0">
              <a:spcBef>
                <a:spcPct val="30000"/>
              </a:spcBef>
              <a:spcAft>
                <a:spcPct val="0"/>
              </a:spcAft>
              <a:defRPr/>
            </a:pPr>
            <a:r>
              <a:rPr lang="en-GB" sz="1500" dirty="0">
                <a:ea typeface="ヒラギノ角ゴ Pro W3" pitchFamily="84" charset="-128"/>
                <a:cs typeface="ヒラギノ角ゴ Pro W3" pitchFamily="84" charset="-128"/>
              </a:rPr>
              <a:t>The second dose can be given 8 weeks to 12 months after the first dose but when Shingrix vaccine is being offered to severely immunosuppressed individuals, they should be protected with a full course as soon as possible and so the recommendation is to give the 2</a:t>
            </a:r>
            <a:r>
              <a:rPr lang="en-GB" sz="1500" baseline="30000" dirty="0">
                <a:ea typeface="ヒラギノ角ゴ Pro W3" pitchFamily="84" charset="-128"/>
                <a:cs typeface="ヒラギノ角ゴ Pro W3" pitchFamily="84" charset="-128"/>
              </a:rPr>
              <a:t>nd</a:t>
            </a:r>
            <a:r>
              <a:rPr lang="en-GB" sz="1500" dirty="0">
                <a:ea typeface="ヒラギノ角ゴ Pro W3" pitchFamily="84" charset="-128"/>
                <a:cs typeface="ヒラギノ角ゴ Pro W3" pitchFamily="84" charset="-128"/>
              </a:rPr>
              <a:t> dose of vaccine at 8 weeks (ideally) to 6 months.</a:t>
            </a:r>
          </a:p>
          <a:p>
            <a:pPr defTabSz="966338" eaLnBrk="0" fontAlgn="base" hangingPunct="0">
              <a:spcBef>
                <a:spcPct val="30000"/>
              </a:spcBef>
              <a:spcAft>
                <a:spcPct val="0"/>
              </a:spcAft>
              <a:defRPr/>
            </a:pPr>
            <a:r>
              <a:rPr lang="en-GB" sz="1500" dirty="0">
                <a:ea typeface="ヒラギノ角ゴ Pro W3" pitchFamily="84" charset="-128"/>
                <a:cs typeface="ヒラギノ角ゴ Pro W3" pitchFamily="84" charset="-128"/>
              </a:rPr>
              <a:t>The need for, and the timing of a booster dose, for Shingrix has not yet been determined therefore no booster is currently recommended.  </a:t>
            </a:r>
          </a:p>
          <a:p>
            <a:pPr defTabSz="966338" eaLnBrk="0" fontAlgn="base" hangingPunct="0">
              <a:spcBef>
                <a:spcPct val="30000"/>
              </a:spcBef>
              <a:spcAft>
                <a:spcPct val="0"/>
              </a:spcAft>
              <a:defRPr/>
            </a:pPr>
            <a:endParaRPr lang="en-GB" sz="1500" dirty="0">
              <a:ea typeface="ヒラギノ角ゴ Pro W3" pitchFamily="84" charset="-128"/>
              <a:cs typeface="ヒラギノ角ゴ Pro W3" pitchFamily="84" charset="-128"/>
            </a:endParaRPr>
          </a:p>
          <a:p>
            <a:pPr defTabSz="966338" eaLnBrk="0" fontAlgn="base" hangingPunct="0">
              <a:spcBef>
                <a:spcPct val="30000"/>
              </a:spcBef>
              <a:spcAft>
                <a:spcPct val="0"/>
              </a:spcAft>
              <a:defRPr/>
            </a:pPr>
            <a:endParaRPr lang="en-GB" sz="1500" dirty="0">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42</a:t>
            </a:fld>
            <a:endParaRPr lang="en-US" dirty="0"/>
          </a:p>
        </p:txBody>
      </p:sp>
    </p:spTree>
    <p:extLst>
      <p:ext uri="{BB962C8B-B14F-4D97-AF65-F5344CB8AC3E}">
        <p14:creationId xmlns:p14="http://schemas.microsoft.com/office/powerpoint/2010/main" val="30974202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691"/>
              </a:lnSpc>
              <a:spcBef>
                <a:spcPts val="634"/>
              </a:spcBef>
            </a:pPr>
            <a:r>
              <a:rPr lang="en-GB" dirty="0">
                <a:effectLst/>
                <a:ea typeface="Times New Roman" panose="02020603050405020304" pitchFamily="18" charset="0"/>
                <a:cs typeface="Times New Roman" panose="02020603050405020304" pitchFamily="18" charset="0"/>
              </a:rPr>
              <a:t>GSK Shingrix including reconstitution instructions: </a:t>
            </a:r>
            <a:r>
              <a:rPr lang="en-GB" dirty="0">
                <a:effectLst/>
                <a:ea typeface="Times New Roman" panose="02020603050405020304" pitchFamily="18" charset="0"/>
                <a:cs typeface="Times New Roman" panose="02020603050405020304" pitchFamily="18" charset="0"/>
                <a:hlinkClick r:id="rId3"/>
              </a:rPr>
              <a:t>https://gskpro.com/en-gb/products/shingrix/home/</a:t>
            </a:r>
            <a:endParaRPr lang="en-GB" dirty="0">
              <a:effectLst/>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43</a:t>
            </a:fld>
            <a:endParaRPr lang="en-US" dirty="0"/>
          </a:p>
        </p:txBody>
      </p:sp>
    </p:spTree>
    <p:extLst>
      <p:ext uri="{BB962C8B-B14F-4D97-AF65-F5344CB8AC3E}">
        <p14:creationId xmlns:p14="http://schemas.microsoft.com/office/powerpoint/2010/main" val="16161823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Shingles vaccine should preferably be injected into the deltoid muscle in the upper arm (or anterolateral aspect of thigh if not possible to use the deltoid muscle).</a:t>
            </a:r>
          </a:p>
          <a:p>
            <a:endParaRPr lang="en-GB" sz="1100" dirty="0"/>
          </a:p>
          <a:p>
            <a:pPr fontAlgn="base"/>
            <a:r>
              <a:rPr lang="en-GB" sz="1100" dirty="0">
                <a:ea typeface="ヒラギノ角ゴ Pro W3" pitchFamily="84" charset="-128"/>
                <a:cs typeface="ヒラギノ角ゴ Pro W3" pitchFamily="84" charset="-128"/>
              </a:rPr>
              <a:t>Injecting too high into the upper arm might result in the vaccine being deposited in the shoulder capsule rather than the deltoid muscle. </a:t>
            </a:r>
          </a:p>
          <a:p>
            <a:pPr fontAlgn="base"/>
            <a:r>
              <a:rPr lang="en-GB" sz="1100" dirty="0">
                <a:ea typeface="ヒラギノ角ゴ Pro W3" pitchFamily="84" charset="-128"/>
                <a:cs typeface="ヒラギノ角ゴ Pro W3" pitchFamily="84" charset="-128"/>
              </a:rPr>
              <a:t>This can cause inflammation that can lead to a shoulder injury or a frozen shoulder leading to pain, weakness and a limited range of motion that can last for months.</a:t>
            </a:r>
          </a:p>
          <a:p>
            <a:pPr fontAlgn="base"/>
            <a:r>
              <a:rPr lang="en-GB" sz="1100" dirty="0">
                <a:ea typeface="ヒラギノ角ゴ Pro W3" pitchFamily="84" charset="-128"/>
                <a:cs typeface="ヒラギノ角ゴ Pro W3" pitchFamily="84" charset="-128"/>
              </a:rPr>
              <a:t>Injecting too far to the side of the arm or too low on the arm risks injecting into the axillary nerve or the radial nerve. </a:t>
            </a:r>
          </a:p>
          <a:p>
            <a:pPr fontAlgn="base"/>
            <a:r>
              <a:rPr lang="en-GB" sz="1100" dirty="0">
                <a:ea typeface="ヒラギノ角ゴ Pro W3" pitchFamily="84" charset="-128"/>
                <a:cs typeface="ヒラギノ角ゴ Pro W3" pitchFamily="84" charset="-128"/>
              </a:rPr>
              <a:t>This can cause a burning or shooting pain during the procedure and can lead to nerve damage (neuropathy/paralysis).</a:t>
            </a:r>
          </a:p>
          <a:p>
            <a:pPr fontAlgn="base"/>
            <a:endParaRPr lang="en-GB" sz="1100" dirty="0">
              <a:ea typeface="ヒラギノ角ゴ Pro W3" pitchFamily="84" charset="-128"/>
              <a:cs typeface="ヒラギノ角ゴ Pro W3" pitchFamily="84" charset="-128"/>
            </a:endParaRPr>
          </a:p>
          <a:p>
            <a:pPr fontAlgn="base"/>
            <a:r>
              <a:rPr lang="en-GB" sz="1100" dirty="0">
                <a:ea typeface="ヒラギノ角ゴ Pro W3" pitchFamily="84" charset="-128"/>
                <a:cs typeface="ヒラギノ角ゴ Pro W3" pitchFamily="84" charset="-128"/>
              </a:rPr>
              <a:t>To avoid shoulder injury, the limb should be assessed before administering the vaccine to identify the correct site for injection.</a:t>
            </a:r>
            <a:endParaRPr lang="en-GB" sz="1100"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44</a:t>
            </a:fld>
            <a:endParaRPr lang="en-US" dirty="0"/>
          </a:p>
        </p:txBody>
      </p:sp>
    </p:spTree>
    <p:extLst>
      <p:ext uri="{BB962C8B-B14F-4D97-AF65-F5344CB8AC3E}">
        <p14:creationId xmlns:p14="http://schemas.microsoft.com/office/powerpoint/2010/main" val="17791616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eaLnBrk="0" fontAlgn="base" hangingPunct="0">
              <a:spcBef>
                <a:spcPct val="30000"/>
              </a:spcBef>
              <a:spcAft>
                <a:spcPct val="0"/>
              </a:spcAft>
              <a:defRPr/>
            </a:pPr>
            <a:r>
              <a:rPr lang="en-GB" sz="1300" dirty="0">
                <a:ea typeface="ヒラギノ角ゴ Pro W3" pitchFamily="84" charset="-128"/>
                <a:cs typeface="ヒラギノ角ゴ Pro W3" pitchFamily="84" charset="-128"/>
              </a:rPr>
              <a:t>A full list of side effects can be found in the Shingrix summary of product characteristics:</a:t>
            </a:r>
          </a:p>
          <a:p>
            <a:r>
              <a:rPr lang="en-GB" dirty="0">
                <a:hlinkClick r:id="rId3"/>
              </a:rPr>
              <a:t>https://www.medicines.org.uk/emc/product/12054</a:t>
            </a:r>
            <a:endParaRPr lang="en-GB" dirty="0"/>
          </a:p>
          <a:p>
            <a:pPr defTabSz="966338" eaLnBrk="0" fontAlgn="base" hangingPunct="0">
              <a:spcBef>
                <a:spcPct val="30000"/>
              </a:spcBef>
              <a:spcAft>
                <a:spcPct val="0"/>
              </a:spcAft>
              <a:defRPr/>
            </a:pPr>
            <a:endParaRPr lang="en-GB" sz="1300" dirty="0">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45</a:t>
            </a:fld>
            <a:endParaRPr lang="en-US" dirty="0"/>
          </a:p>
        </p:txBody>
      </p:sp>
    </p:spTree>
    <p:extLst>
      <p:ext uri="{BB962C8B-B14F-4D97-AF65-F5344CB8AC3E}">
        <p14:creationId xmlns:p14="http://schemas.microsoft.com/office/powerpoint/2010/main" val="24539348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solidFill>
                  <a:srgbClr val="000000"/>
                </a:solidFill>
                <a:latin typeface="Arial" panose="020B0604020202020204" pitchFamily="34" charset="0"/>
              </a:rPr>
              <a:t>The risk and severity of shingles is considerably higher amongst severely immunosuppressed individuals</a:t>
            </a:r>
          </a:p>
          <a:p>
            <a:endParaRPr lang="en-GB" sz="1300" dirty="0">
              <a:solidFill>
                <a:srgbClr val="000000"/>
              </a:solidFill>
              <a:latin typeface="Arial" panose="020B0604020202020204" pitchFamily="34" charset="0"/>
            </a:endParaRPr>
          </a:p>
          <a:p>
            <a:r>
              <a:rPr lang="en-GB" sz="1300" dirty="0">
                <a:solidFill>
                  <a:srgbClr val="000000"/>
                </a:solidFill>
                <a:latin typeface="Arial" panose="020B0604020202020204" pitchFamily="34" charset="0"/>
              </a:rPr>
              <a:t>Individuals who have received a stem cell transplant have an increased risk of developing herpes zoster which may have severe and debilitating effects</a:t>
            </a:r>
          </a:p>
          <a:p>
            <a:endParaRPr lang="en-GB" sz="1300" dirty="0">
              <a:solidFill>
                <a:srgbClr val="000000"/>
              </a:solidFill>
              <a:latin typeface="Arial" panose="020B0604020202020204" pitchFamily="34" charset="0"/>
            </a:endParaRPr>
          </a:p>
          <a:p>
            <a:r>
              <a:rPr lang="en-GB" sz="1300" dirty="0">
                <a:solidFill>
                  <a:srgbClr val="000000"/>
                </a:solidFill>
                <a:latin typeface="Arial" panose="020B0604020202020204" pitchFamily="34" charset="0"/>
              </a:rPr>
              <a:t>Discussion should take place with the individual patient’s clinical consultant</a:t>
            </a:r>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46</a:t>
            </a:fld>
            <a:endParaRPr lang="en-US" dirty="0"/>
          </a:p>
        </p:txBody>
      </p:sp>
    </p:spTree>
    <p:extLst>
      <p:ext uri="{BB962C8B-B14F-4D97-AF65-F5344CB8AC3E}">
        <p14:creationId xmlns:p14="http://schemas.microsoft.com/office/powerpoint/2010/main" val="42650689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377" indent="-362377" defTabSz="966338">
              <a:spcBef>
                <a:spcPct val="20000"/>
              </a:spcBef>
              <a:buFont typeface="Arial" pitchFamily="34" charset="0"/>
              <a:buChar char="•"/>
              <a:defRPr/>
            </a:pPr>
            <a:r>
              <a:rPr lang="en-GB" sz="1300" dirty="0">
                <a:solidFill>
                  <a:prstClr val="black"/>
                </a:solidFill>
                <a:ea typeface="ヒラギノ角ゴ Pro W3" pitchFamily="84" charset="-128"/>
                <a:cs typeface="ヒラギノ角ゴ Pro W3" pitchFamily="84" charset="-128"/>
              </a:rPr>
              <a:t>Immunisation of individuals who are acutely unwell should be postponed until they have recovered fully. This is to avoid confusing the diagnosis of any acute illness by wrongly attributing any sign or symptoms to the adverse effects of the vaccine.</a:t>
            </a:r>
          </a:p>
          <a:p>
            <a:pPr marL="362377" indent="-362377" defTabSz="966338">
              <a:spcBef>
                <a:spcPct val="20000"/>
              </a:spcBef>
              <a:buFont typeface="Arial" pitchFamily="34" charset="0"/>
              <a:buChar char="•"/>
              <a:defRPr/>
            </a:pPr>
            <a:r>
              <a:rPr lang="en-GB" sz="1300" dirty="0">
                <a:ea typeface="ヒラギノ角ゴ Pro W3" pitchFamily="84" charset="-128"/>
                <a:cs typeface="ヒラギノ角ゴ Pro W3" pitchFamily="84" charset="-128"/>
              </a:rPr>
              <a:t>Shingrix vaccine can be given as long as the individual has recovered from acute infection and they have no active vesicles</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47</a:t>
            </a:fld>
            <a:endParaRPr lang="en-US" dirty="0"/>
          </a:p>
        </p:txBody>
      </p:sp>
    </p:spTree>
    <p:extLst>
      <p:ext uri="{BB962C8B-B14F-4D97-AF65-F5344CB8AC3E}">
        <p14:creationId xmlns:p14="http://schemas.microsoft.com/office/powerpoint/2010/main" val="10519823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48</a:t>
            </a:fld>
            <a:endParaRPr lang="en-US" dirty="0"/>
          </a:p>
        </p:txBody>
      </p:sp>
    </p:spTree>
    <p:extLst>
      <p:ext uri="{BB962C8B-B14F-4D97-AF65-F5344CB8AC3E}">
        <p14:creationId xmlns:p14="http://schemas.microsoft.com/office/powerpoint/2010/main" val="11714444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eaLnBrk="0" fontAlgn="base" hangingPunct="0">
              <a:spcBef>
                <a:spcPct val="30000"/>
              </a:spcBef>
              <a:spcAft>
                <a:spcPct val="0"/>
              </a:spcAft>
              <a:defRPr/>
            </a:pPr>
            <a:r>
              <a:rPr lang="en-GB" sz="1300" dirty="0">
                <a:solidFill>
                  <a:prstClr val="black"/>
                </a:solidFill>
                <a:latin typeface="Calibri" pitchFamily="34" charset="0"/>
                <a:ea typeface="ヒラギノ角ゴ Pro W3" pitchFamily="84" charset="-128"/>
                <a:cs typeface="ヒラギノ角ゴ Pro W3" pitchFamily="84" charset="-128"/>
              </a:rPr>
              <a:t>Healthcare professionals and patients are encouraged to report suspected adverse reactions to the Medicines and Healthcare products Regulatory Agency (MHRA) using the yellow card reporting scheme.</a:t>
            </a:r>
          </a:p>
          <a:p>
            <a:pPr defTabSz="966338" eaLnBrk="0" fontAlgn="base" hangingPunct="0">
              <a:spcBef>
                <a:spcPct val="30000"/>
              </a:spcBef>
              <a:spcAft>
                <a:spcPct val="0"/>
              </a:spcAft>
              <a:defRPr/>
            </a:pPr>
            <a:endParaRPr lang="en-GB" sz="1300" dirty="0">
              <a:solidFill>
                <a:prstClr val="black"/>
              </a:solidFill>
              <a:latin typeface="Calibri" pitchFamily="34" charset="0"/>
              <a:ea typeface="ヒラギノ角ゴ Pro W3" pitchFamily="84" charset="-128"/>
              <a:cs typeface="ヒラギノ角ゴ Pro W3" pitchFamily="84" charset="-128"/>
            </a:endParaRPr>
          </a:p>
          <a:p>
            <a:pPr defTabSz="966338" eaLnBrk="0" fontAlgn="base" hangingPunct="0">
              <a:spcBef>
                <a:spcPct val="30000"/>
              </a:spcBef>
              <a:spcAft>
                <a:spcPct val="0"/>
              </a:spcAft>
              <a:defRPr/>
            </a:pPr>
            <a:r>
              <a:rPr lang="en-GB" dirty="0">
                <a:hlinkClick r:id="rId3"/>
              </a:rPr>
              <a:t>Yellow Card | Making medicines and medical devices safer (mhra.gov.uk)</a:t>
            </a:r>
            <a:endParaRPr lang="en-GB" dirty="0">
              <a:solidFill>
                <a:prstClr val="black"/>
              </a:solidFill>
              <a:latin typeface="Calibri" pitchFamily="34" charset="0"/>
              <a:ea typeface="ヒラギノ角ゴ Pro W3" pitchFamily="84" charset="-128"/>
              <a:cs typeface="ヒラギノ角ゴ Pro W3" pitchFamily="84" charset="-128"/>
            </a:endParaRPr>
          </a:p>
          <a:p>
            <a:pPr defTabSz="966338" eaLnBrk="0" fontAlgn="base" hangingPunct="0">
              <a:spcBef>
                <a:spcPct val="30000"/>
              </a:spcBef>
              <a:spcAft>
                <a:spcPct val="0"/>
              </a:spcAft>
              <a:defRPr/>
            </a:pPr>
            <a:r>
              <a:rPr lang="en-GB" sz="1300" dirty="0">
                <a:solidFill>
                  <a:prstClr val="black"/>
                </a:solidFill>
                <a:latin typeface="Calibri" pitchFamily="34" charset="0"/>
                <a:ea typeface="ヒラギノ角ゴ Pro W3" pitchFamily="84" charset="-128"/>
                <a:cs typeface="ヒラギノ角ゴ Pro W3" pitchFamily="84" charset="-128"/>
                <a:hlinkClick r:id="rId3"/>
              </a:rPr>
              <a:t>https://yellowcard.mhra.gov.uk/</a:t>
            </a:r>
            <a:endParaRPr lang="en-GB" sz="1300" dirty="0">
              <a:solidFill>
                <a:prstClr val="black"/>
              </a:solidFill>
              <a:latin typeface="Calibri" pitchFamily="34" charset="0"/>
              <a:ea typeface="ヒラギノ角ゴ Pro W3" pitchFamily="84" charset="-128"/>
              <a:cs typeface="ヒラギノ角ゴ Pro W3" pitchFamily="84" charset="-128"/>
            </a:endParaRPr>
          </a:p>
          <a:p>
            <a:pPr defTabSz="966338" eaLnBrk="0" fontAlgn="base" hangingPunct="0">
              <a:spcBef>
                <a:spcPct val="30000"/>
              </a:spcBef>
              <a:spcAft>
                <a:spcPct val="0"/>
              </a:spcAft>
              <a:defRPr/>
            </a:pPr>
            <a:endParaRPr lang="en-GB" sz="1300" dirty="0">
              <a:solidFill>
                <a:prstClr val="black"/>
              </a:solidFill>
              <a:latin typeface="Calibri" pitchFamily="34" charset="0"/>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49</a:t>
            </a:fld>
            <a:endParaRPr lang="en-US" dirty="0"/>
          </a:p>
        </p:txBody>
      </p:sp>
    </p:spTree>
    <p:extLst>
      <p:ext uri="{BB962C8B-B14F-4D97-AF65-F5344CB8AC3E}">
        <p14:creationId xmlns:p14="http://schemas.microsoft.com/office/powerpoint/2010/main" val="514814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r>
              <a:rPr lang="en-GB" sz="1300" dirty="0">
                <a:solidFill>
                  <a:prstClr val="black"/>
                </a:solidFill>
              </a:rPr>
              <a:t>Shingles can affect any part of the body, although most commonly affected areas include face (including eyes) chest and abdomen. </a:t>
            </a:r>
          </a:p>
          <a:p>
            <a:pPr defTabSz="966338">
              <a:defRPr/>
            </a:pPr>
            <a:r>
              <a:rPr lang="en-GB" sz="1300" dirty="0">
                <a:solidFill>
                  <a:prstClr val="black"/>
                </a:solidFill>
              </a:rPr>
              <a:t>Individuals may also experience pain in the arms and legs and may feel exhausted. </a:t>
            </a:r>
          </a:p>
          <a:p>
            <a:pPr defTabSz="966338">
              <a:defRPr/>
            </a:pPr>
            <a:endParaRPr lang="en-GB" sz="1300" dirty="0">
              <a:solidFill>
                <a:prstClr val="black"/>
              </a:solidFill>
            </a:endParaRPr>
          </a:p>
          <a:p>
            <a:pPr defTabSz="966338">
              <a:defRPr/>
            </a:pPr>
            <a:r>
              <a:rPr lang="en-GB" sz="1300" dirty="0">
                <a:solidFill>
                  <a:prstClr val="black"/>
                </a:solidFill>
              </a:rPr>
              <a:t>A dermatome can be defined as an area of skin that is supplied by a single nerve. Shingles can affect one or more isolated dermatomes.</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a:t>
            </a:fld>
            <a:endParaRPr lang="en-US" dirty="0"/>
          </a:p>
        </p:txBody>
      </p:sp>
    </p:spTree>
    <p:extLst>
      <p:ext uri="{BB962C8B-B14F-4D97-AF65-F5344CB8AC3E}">
        <p14:creationId xmlns:p14="http://schemas.microsoft.com/office/powerpoint/2010/main" val="14173772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 earlier slide ‘Shingles vaccine coverage data: England’</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50</a:t>
            </a:fld>
            <a:endParaRPr lang="en-US" dirty="0"/>
          </a:p>
        </p:txBody>
      </p:sp>
    </p:spTree>
    <p:extLst>
      <p:ext uri="{BB962C8B-B14F-4D97-AF65-F5344CB8AC3E}">
        <p14:creationId xmlns:p14="http://schemas.microsoft.com/office/powerpoint/2010/main" val="32486855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Severely immunosuppressed individuals (eligibility as defined in the Green Book Shingles Chapter 28a)</a:t>
            </a:r>
          </a:p>
          <a:p>
            <a:r>
              <a:rPr lang="en-GB" dirty="0"/>
              <a:t>Immunocompetent individuals who have not previously received shingles vaccine as part of the routine immunisation programme</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51</a:t>
            </a:fld>
            <a:endParaRPr lang="en-US" dirty="0"/>
          </a:p>
        </p:txBody>
      </p:sp>
    </p:spTree>
    <p:extLst>
      <p:ext uri="{BB962C8B-B14F-4D97-AF65-F5344CB8AC3E}">
        <p14:creationId xmlns:p14="http://schemas.microsoft.com/office/powerpoint/2010/main" val="6301914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52</a:t>
            </a:fld>
            <a:endParaRPr lang="en-US" dirty="0"/>
          </a:p>
        </p:txBody>
      </p:sp>
    </p:spTree>
    <p:extLst>
      <p:ext uri="{BB962C8B-B14F-4D97-AF65-F5344CB8AC3E}">
        <p14:creationId xmlns:p14="http://schemas.microsoft.com/office/powerpoint/2010/main" val="31276758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eaLnBrk="0" fontAlgn="base" hangingPunct="0">
              <a:spcBef>
                <a:spcPct val="30000"/>
              </a:spcBef>
              <a:spcAft>
                <a:spcPct val="0"/>
              </a:spcAft>
              <a:defRPr/>
            </a:pPr>
            <a:r>
              <a:rPr lang="en-GB" sz="1300" dirty="0"/>
              <a:t>UKHSA and NHS England Letter Shingles immunisation programme: </a:t>
            </a:r>
            <a:r>
              <a:rPr lang="en-GB" sz="1300" dirty="0">
                <a:hlinkClick r:id="rId3"/>
              </a:rPr>
              <a:t>www.gov.uk/government/publications/shingles-immunisation-programme-letter</a:t>
            </a:r>
            <a:endParaRPr lang="en-GB" sz="1300" dirty="0"/>
          </a:p>
          <a:p>
            <a:endParaRPr lang="en-GB" dirty="0"/>
          </a:p>
          <a:p>
            <a:pPr>
              <a:lnSpc>
                <a:spcPts val="1691"/>
              </a:lnSpc>
              <a:spcBef>
                <a:spcPts val="634"/>
              </a:spcBef>
            </a:pPr>
            <a:endParaRPr lang="en-GB" dirty="0">
              <a:ea typeface="Times New Roman" panose="02020603050405020304" pitchFamily="18" charset="0"/>
              <a:cs typeface="Times New Roman" panose="02020603050405020304" pitchFamily="18" charset="0"/>
            </a:endParaRPr>
          </a:p>
          <a:p>
            <a:pPr>
              <a:lnSpc>
                <a:spcPts val="1691"/>
              </a:lnSpc>
              <a:spcBef>
                <a:spcPts val="634"/>
              </a:spcBef>
            </a:pPr>
            <a:endParaRPr lang="en-GB" dirty="0">
              <a:effectLst/>
              <a:ea typeface="Times New Roman" panose="02020603050405020304" pitchFamily="18" charset="0"/>
              <a:cs typeface="Times New Roman" panose="02020603050405020304" pitchFamily="18" charset="0"/>
            </a:endParaRPr>
          </a:p>
          <a:p>
            <a:pPr>
              <a:lnSpc>
                <a:spcPts val="1691"/>
              </a:lnSpc>
              <a:spcBef>
                <a:spcPts val="634"/>
              </a:spcBef>
            </a:pPr>
            <a:endParaRPr lang="en-GB" dirty="0">
              <a:effectLst/>
              <a:ea typeface="Times New Roman" panose="02020603050405020304" pitchFamily="18" charset="0"/>
              <a:cs typeface="Times New Roman" panose="02020603050405020304" pitchFamily="18" charset="0"/>
            </a:endParaRPr>
          </a:p>
          <a:p>
            <a:pPr>
              <a:lnSpc>
                <a:spcPts val="1691"/>
              </a:lnSpc>
              <a:spcBef>
                <a:spcPts val="634"/>
              </a:spcBef>
            </a:pPr>
            <a:endParaRPr lang="en-GB" sz="1900" dirty="0">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p>
            <a:pPr>
              <a:lnSpc>
                <a:spcPts val="1691"/>
              </a:lnSpc>
              <a:spcBef>
                <a:spcPts val="634"/>
              </a:spcBef>
            </a:pPr>
            <a:endParaRPr lang="en-GB" sz="1900" dirty="0">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p>
            <a:pPr>
              <a:lnSpc>
                <a:spcPts val="1691"/>
              </a:lnSpc>
              <a:spcBef>
                <a:spcPts val="634"/>
              </a:spcBef>
            </a:pPr>
            <a:endParaRPr lang="en-GB" sz="1900" u="sng" dirty="0">
              <a:solidFill>
                <a:srgbClr val="365F91"/>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p>
            <a:pPr>
              <a:lnSpc>
                <a:spcPts val="1691"/>
              </a:lnSpc>
              <a:spcBef>
                <a:spcPts val="634"/>
              </a:spcBef>
            </a:pPr>
            <a:endParaRPr lang="en-GB" sz="1900" dirty="0">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53</a:t>
            </a:fld>
            <a:endParaRPr lang="en-US" dirty="0"/>
          </a:p>
        </p:txBody>
      </p:sp>
    </p:spTree>
    <p:extLst>
      <p:ext uri="{BB962C8B-B14F-4D97-AF65-F5344CB8AC3E}">
        <p14:creationId xmlns:p14="http://schemas.microsoft.com/office/powerpoint/2010/main" val="3667537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823033"/>
            <a:ext cx="5511800" cy="4696021"/>
          </a:xfrm>
        </p:spPr>
        <p:txBody>
          <a:bodyPr/>
          <a:lstStyle/>
          <a:p>
            <a:pPr defTabSz="966338">
              <a:defRPr/>
            </a:pPr>
            <a:r>
              <a:rPr lang="en-GB" sz="1300" dirty="0">
                <a:solidFill>
                  <a:prstClr val="black"/>
                </a:solidFill>
              </a:rPr>
              <a:t>Shingles can cause a number of secondary complications and the severity of these can be dependent on how weak the individual’s immune system is. </a:t>
            </a:r>
          </a:p>
          <a:p>
            <a:pPr defTabSz="966338">
              <a:defRPr/>
            </a:pPr>
            <a:endParaRPr lang="en-GB" sz="1300" dirty="0">
              <a:solidFill>
                <a:prstClr val="black"/>
              </a:solidFill>
            </a:endParaRPr>
          </a:p>
          <a:p>
            <a:pPr defTabSz="966338">
              <a:defRPr/>
            </a:pPr>
            <a:r>
              <a:rPr lang="en-GB" sz="1300" dirty="0">
                <a:solidFill>
                  <a:prstClr val="black"/>
                </a:solidFill>
              </a:rPr>
              <a:t>Most commonly reported complications in the older age groups include secondary bacterial infections at the site of the rash (that may require antibiotic therapy) and post herpetic neuralgia. </a:t>
            </a:r>
          </a:p>
          <a:p>
            <a:pPr defTabSz="966338">
              <a:defRPr/>
            </a:pPr>
            <a:endParaRPr lang="en-GB" sz="1300" dirty="0">
              <a:solidFill>
                <a:prstClr val="black"/>
              </a:solidFill>
            </a:endParaRPr>
          </a:p>
          <a:p>
            <a:pPr defTabSz="966338">
              <a:defRPr/>
            </a:pPr>
            <a:r>
              <a:rPr lang="en-GB" sz="1300" dirty="0">
                <a:solidFill>
                  <a:prstClr val="black"/>
                </a:solidFill>
              </a:rPr>
              <a:t>Other less common complications can include ophthalmic shingles and peripheral motor neuropathy. Ophthalmic shingles affects the facial nerve (trigeminal) and can cause ulceration and scarring of the eye and uveitis (inflammation of the inner eye). Ophthalmic shingles can also cause loss of vision if untreated and is often associated with long term pain. Estimates show between 10 and 20% of shingles cases result in ophthalmic zoster with approximately 4% of these cases resulting in long term sequelae</a:t>
            </a:r>
            <a:endParaRPr lang="en-GB" sz="1300" baseline="30000" dirty="0">
              <a:solidFill>
                <a:prstClr val="black"/>
              </a:solidFill>
            </a:endParaRPr>
          </a:p>
          <a:p>
            <a:pPr defTabSz="966338">
              <a:defRPr/>
            </a:pPr>
            <a:endParaRPr lang="en-GB" sz="1300" baseline="30000" dirty="0">
              <a:solidFill>
                <a:prstClr val="black"/>
              </a:solidFill>
            </a:endParaRPr>
          </a:p>
          <a:p>
            <a:pPr defTabSz="966338">
              <a:defRPr/>
            </a:pPr>
            <a:r>
              <a:rPr lang="en-GB" sz="1300" dirty="0">
                <a:solidFill>
                  <a:prstClr val="black"/>
                </a:solidFill>
              </a:rPr>
              <a:t>Peripheral motor neuropathy is more common in the elderly population and results in temporary nerve damage to a peripheral motor nerve that controls movement of a limb, such as the arm or leg, causing paralysis in that limb. This effect is temporary and individuals can make a good recovery.</a:t>
            </a:r>
            <a:endParaRPr lang="en-GB" sz="1300" dirty="0">
              <a:solidFill>
                <a:srgbClr val="FF0000"/>
              </a:solidFill>
            </a:endParaRPr>
          </a:p>
          <a:p>
            <a:pPr defTabSz="966338">
              <a:defRPr/>
            </a:pPr>
            <a:r>
              <a:rPr lang="en-GB" sz="1300" dirty="0">
                <a:solidFill>
                  <a:prstClr val="black"/>
                </a:solidFill>
              </a:rPr>
              <a:t> </a:t>
            </a:r>
          </a:p>
          <a:p>
            <a:pPr defTabSz="966338">
              <a:defRPr/>
            </a:pPr>
            <a:r>
              <a:rPr lang="en-GB" sz="1300" dirty="0">
                <a:solidFill>
                  <a:prstClr val="black"/>
                </a:solidFill>
              </a:rPr>
              <a:t>Disseminated disease is more likely to occur in those who are severely immunosuppressed, most deaths being attributable to pneumonia.</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a:t>
            </a:fld>
            <a:endParaRPr lang="en-US" dirty="0"/>
          </a:p>
        </p:txBody>
      </p:sp>
    </p:spTree>
    <p:extLst>
      <p:ext uri="{BB962C8B-B14F-4D97-AF65-F5344CB8AC3E}">
        <p14:creationId xmlns:p14="http://schemas.microsoft.com/office/powerpoint/2010/main" val="2730502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r>
              <a:rPr lang="en-GB" dirty="0">
                <a:solidFill>
                  <a:prstClr val="black"/>
                </a:solidFill>
                <a:ea typeface="ヒラギノ角ゴ Pro W3" pitchFamily="84" charset="-128"/>
                <a:cs typeface="ヒラギノ角ゴ Pro W3" pitchFamily="84" charset="-128"/>
              </a:rPr>
              <a:t>PHN is defined as an intense pain that persists for, or develops after 90 days following the onset of the shingles rash and can persist for between 3 and 6 months in 50% of those affected. This pain can last longer and is dependent on the individual’s immune system.</a:t>
            </a:r>
          </a:p>
          <a:p>
            <a:pPr defTabSz="966338">
              <a:defRPr/>
            </a:pPr>
            <a:endParaRPr lang="en-GB" dirty="0">
              <a:solidFill>
                <a:prstClr val="black"/>
              </a:solidFill>
              <a:ea typeface="ヒラギノ角ゴ Pro W3" pitchFamily="84" charset="-128"/>
              <a:cs typeface="ヒラギノ角ゴ Pro W3" pitchFamily="84" charset="-128"/>
            </a:endParaRPr>
          </a:p>
          <a:p>
            <a:pPr defTabSz="966338">
              <a:defRPr/>
            </a:pPr>
            <a:r>
              <a:rPr lang="en-GB" dirty="0">
                <a:solidFill>
                  <a:prstClr val="black"/>
                </a:solidFill>
                <a:ea typeface="ヒラギノ角ゴ Pro W3" pitchFamily="84" charset="-128"/>
                <a:cs typeface="ヒラギノ角ゴ Pro W3" pitchFamily="84" charset="-128"/>
              </a:rPr>
              <a:t>As the pain can be intense and is not generally relieved by common pain killers, PHN can have a negative impact on the individual’s quality of life. PHN can contribute to fatigue, insomnia, depression, anxiety and can impair the basic activities of daily living for the individual.</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7</a:t>
            </a:fld>
            <a:endParaRPr lang="en-US" dirty="0"/>
          </a:p>
        </p:txBody>
      </p:sp>
    </p:spTree>
    <p:extLst>
      <p:ext uri="{BB962C8B-B14F-4D97-AF65-F5344CB8AC3E}">
        <p14:creationId xmlns:p14="http://schemas.microsoft.com/office/powerpoint/2010/main" val="1710207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8</a:t>
            </a:fld>
            <a:endParaRPr lang="en-US" dirty="0"/>
          </a:p>
        </p:txBody>
      </p:sp>
    </p:spTree>
    <p:extLst>
      <p:ext uri="{BB962C8B-B14F-4D97-AF65-F5344CB8AC3E}">
        <p14:creationId xmlns:p14="http://schemas.microsoft.com/office/powerpoint/2010/main" val="2328116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88" indent="-181188" defTabSz="966338">
              <a:buFont typeface="Arial" pitchFamily="34" charset="0"/>
              <a:buChar char="•"/>
              <a:defRPr/>
            </a:pPr>
            <a:r>
              <a:rPr lang="en-GB" sz="1300" dirty="0">
                <a:solidFill>
                  <a:prstClr val="black"/>
                </a:solidFill>
                <a:ea typeface="ヒラギノ角ゴ Pro W3" pitchFamily="84" charset="-128"/>
                <a:cs typeface="ヒラギノ角ゴ Pro W3" pitchFamily="84" charset="-128"/>
              </a:rPr>
              <a:t>Infection with varicella zoster (chickenpox) is a pre-requisite for the development of shingles </a:t>
            </a:r>
          </a:p>
          <a:p>
            <a:pPr defTabSz="966338">
              <a:defRPr/>
            </a:pPr>
            <a:endParaRPr lang="en-GB" sz="1300" dirty="0">
              <a:solidFill>
                <a:prstClr val="black"/>
              </a:solidFill>
              <a:ea typeface="ヒラギノ角ゴ Pro W3" pitchFamily="84" charset="-128"/>
              <a:cs typeface="ヒラギノ角ゴ Pro W3" pitchFamily="84" charset="-128"/>
            </a:endParaRPr>
          </a:p>
          <a:p>
            <a:pPr marL="181188" indent="-181188" defTabSz="966338">
              <a:buFont typeface="Arial" pitchFamily="34" charset="0"/>
              <a:buChar char="•"/>
              <a:defRPr/>
            </a:pPr>
            <a:r>
              <a:rPr lang="en-GB" sz="1300" dirty="0">
                <a:solidFill>
                  <a:prstClr val="black"/>
                </a:solidFill>
                <a:ea typeface="ヒラギノ角ゴ Pro W3" pitchFamily="84" charset="-128"/>
                <a:cs typeface="ヒラギノ角ゴ Pro W3" pitchFamily="84" charset="-128"/>
              </a:rPr>
              <a:t>You do not develop shingles from being in contact with chickenpox</a:t>
            </a:r>
          </a:p>
          <a:p>
            <a:pPr marL="181188" indent="-181188" defTabSz="966338">
              <a:buFont typeface="Arial" pitchFamily="34" charset="0"/>
              <a:buChar char="•"/>
              <a:defRPr/>
            </a:pPr>
            <a:endParaRPr lang="en-GB" sz="1300" dirty="0">
              <a:solidFill>
                <a:prstClr val="black"/>
              </a:solidFill>
              <a:ea typeface="ヒラギノ角ゴ Pro W3" pitchFamily="84" charset="-128"/>
              <a:cs typeface="ヒラギノ角ゴ Pro W3" pitchFamily="84" charset="-128"/>
            </a:endParaRPr>
          </a:p>
          <a:p>
            <a:pPr marL="181188" indent="-181188" defTabSz="966338">
              <a:buFont typeface="Arial" pitchFamily="34" charset="0"/>
              <a:buChar char="•"/>
              <a:defRPr/>
            </a:pPr>
            <a:r>
              <a:rPr lang="en-GB" sz="1300" dirty="0">
                <a:solidFill>
                  <a:prstClr val="black"/>
                </a:solidFill>
                <a:ea typeface="ヒラギノ角ゴ Pro W3" pitchFamily="84" charset="-128"/>
                <a:cs typeface="ヒラギノ角ゴ Pro W3" pitchFamily="84" charset="-128"/>
              </a:rPr>
              <a:t>Shingles cannot be transmitted from one person to another, although it can cause chickenpox in individuals who have not previously had the disease and who have direct contact with the fluid from the shingles vesicles</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9</a:t>
            </a:fld>
            <a:endParaRPr lang="en-US" dirty="0"/>
          </a:p>
        </p:txBody>
      </p:sp>
    </p:spTree>
    <p:extLst>
      <p:ext uri="{BB962C8B-B14F-4D97-AF65-F5344CB8AC3E}">
        <p14:creationId xmlns:p14="http://schemas.microsoft.com/office/powerpoint/2010/main" val="32478450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lvl1pPr>
          </a:lstStyle>
          <a:p>
            <a:r>
              <a:rPr lang="en-US"/>
              <a:t>Click to edit Master title style</a:t>
            </a:r>
            <a:endParaRPr lang="en-GB" dirty="0"/>
          </a:p>
        </p:txBody>
      </p:sp>
    </p:spTree>
    <p:extLst>
      <p:ext uri="{BB962C8B-B14F-4D97-AF65-F5344CB8AC3E}">
        <p14:creationId xmlns:p14="http://schemas.microsoft.com/office/powerpoint/2010/main" val="2942364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pPr>
              <a:defRPr/>
            </a:pPr>
            <a:r>
              <a:rPr lang="en-GB" dirty="0"/>
              <a:t>3</a:t>
            </a:r>
            <a:endParaRPr lang="en-US"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79991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pPr>
              <a:defRPr/>
            </a:pPr>
            <a:r>
              <a:rPr lang="en-GB" dirty="0"/>
              <a:t>3</a:t>
            </a:r>
            <a:endParaRPr lang="en-US"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01622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pPr>
              <a:defRPr/>
            </a:pPr>
            <a:r>
              <a:rPr lang="en-GB" dirty="0"/>
              <a:t>3</a:t>
            </a:r>
            <a:endParaRPr lang="en-US" dirty="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602044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pPr>
              <a:defRPr/>
            </a:pPr>
            <a:r>
              <a:rPr lang="en-GB" dirty="0"/>
              <a:t>3</a:t>
            </a:r>
            <a:endParaRPr lang="en-US" dirty="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1946152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330206" y="179416"/>
            <a:ext cx="10515600" cy="972607"/>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330205" y="1774826"/>
            <a:ext cx="1112385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endParaRPr lang="en-GB" sz="1400" dirty="0"/>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chemeClr val="bg1"/>
                </a:solidFill>
                <a:latin typeface="Arial" panose="020B0604020202020204" pitchFamily="34" charset="0"/>
                <a:cs typeface="Arial" panose="020B0604020202020204" pitchFamily="34" charset="0"/>
              </a:defRPr>
            </a:lvl1pPr>
          </a:lstStyle>
          <a:p>
            <a:endParaRPr lang="en-GB" sz="1400" dirty="0"/>
          </a:p>
        </p:txBody>
      </p:sp>
    </p:spTree>
    <p:extLst>
      <p:ext uri="{BB962C8B-B14F-4D97-AF65-F5344CB8AC3E}">
        <p14:creationId xmlns:p14="http://schemas.microsoft.com/office/powerpoint/2010/main" val="1204892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hdr="0" dt="0"/>
  <p:txStyles>
    <p:titleStyle>
      <a:lvl1pPr algn="l" defTabSz="914400" rtl="0" eaLnBrk="1" latinLnBrk="0" hangingPunct="1">
        <a:lnSpc>
          <a:spcPct val="90000"/>
        </a:lnSpc>
        <a:spcBef>
          <a:spcPct val="0"/>
        </a:spcBef>
        <a:buNone/>
        <a:defRPr sz="3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gov.uk/government/publications/shingles-herpes-zoster-the-green-book-chapter-28a"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gov.uk/government/collections/shingles-vaccination-programme"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gov.uk/government/collections/immunisation-patient-group-direction-pgd"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yellowcard.mhra.gov.uk/"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healthpublications.gov.uk/Home.html"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www.gov.uk/government/collections/vaccine-update"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www.gov.uk/government/collections/shingles-vaccination-programme"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hyperlink" Target="http://www.gov.uk/government/collections/immunisation-patient-group-direction-pgd" TargetMode="External"/><Relationship Id="rId4" Type="http://schemas.openxmlformats.org/officeDocument/2006/relationships/hyperlink" Target="http://www.gov.uk/government/publications/shingles-vaccination-guidance-for-healthcare-professional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a:xfrm>
            <a:off x="512955" y="2528658"/>
            <a:ext cx="10481617" cy="1951063"/>
          </a:xfrm>
        </p:spPr>
        <p:txBody>
          <a:bodyPr>
            <a:normAutofit fontScale="90000"/>
          </a:bodyPr>
          <a:lstStyle/>
          <a:p>
            <a:r>
              <a:rPr lang="en-GB" dirty="0"/>
              <a:t>Vaccination against shingles</a:t>
            </a:r>
            <a:br>
              <a:rPr lang="en-GB" dirty="0"/>
            </a:br>
            <a:r>
              <a:rPr lang="en-GB" dirty="0"/>
              <a:t>(Herpes Zoster)</a:t>
            </a:r>
            <a:br>
              <a:rPr lang="en-GB" dirty="0"/>
            </a:br>
            <a:br>
              <a:rPr lang="en-GB" dirty="0"/>
            </a:br>
            <a:br>
              <a:rPr lang="en-GB" dirty="0"/>
            </a:br>
            <a:br>
              <a:rPr lang="en-GB" dirty="0"/>
            </a:br>
            <a:r>
              <a:rPr lang="en-GB" sz="3100" dirty="0">
                <a:solidFill>
                  <a:schemeClr val="bg1"/>
                </a:solidFill>
              </a:rPr>
              <a:t>July 2023</a:t>
            </a:r>
            <a:br>
              <a:rPr lang="en-GB" dirty="0">
                <a:solidFill>
                  <a:schemeClr val="bg1"/>
                </a:solidFill>
              </a:rPr>
            </a:br>
            <a:endParaRPr lang="en-GB" dirty="0"/>
          </a:p>
        </p:txBody>
      </p:sp>
    </p:spTree>
    <p:extLst>
      <p:ext uri="{BB962C8B-B14F-4D97-AF65-F5344CB8AC3E}">
        <p14:creationId xmlns:p14="http://schemas.microsoft.com/office/powerpoint/2010/main" val="37804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492" y="313101"/>
            <a:ext cx="8028000" cy="648000"/>
          </a:xfrm>
        </p:spPr>
        <p:txBody>
          <a:bodyPr/>
          <a:lstStyle/>
          <a:p>
            <a:r>
              <a:rPr lang="en-GB" dirty="0"/>
              <a:t>Incidence of shingles </a:t>
            </a:r>
          </a:p>
        </p:txBody>
      </p:sp>
      <p:sp>
        <p:nvSpPr>
          <p:cNvPr id="3" name="Content Placeholder 2"/>
          <p:cNvSpPr>
            <a:spLocks noGrp="1"/>
          </p:cNvSpPr>
          <p:nvPr>
            <p:ph sz="half" idx="1"/>
          </p:nvPr>
        </p:nvSpPr>
        <p:spPr>
          <a:xfrm>
            <a:off x="566707" y="1733331"/>
            <a:ext cx="8690181" cy="4001426"/>
          </a:xfrm>
        </p:spPr>
        <p:txBody>
          <a:bodyPr>
            <a:noAutofit/>
          </a:bodyPr>
          <a:lstStyle/>
          <a:p>
            <a:pPr marL="0" indent="0">
              <a:lnSpc>
                <a:spcPct val="100000"/>
              </a:lnSpc>
              <a:spcBef>
                <a:spcPts val="0"/>
              </a:spcBef>
              <a:buNone/>
            </a:pPr>
            <a:r>
              <a:rPr lang="en-GB" sz="1600" dirty="0"/>
              <a:t>Prior to the introduction of the shingles vaccine:</a:t>
            </a:r>
          </a:p>
          <a:p>
            <a:pPr>
              <a:lnSpc>
                <a:spcPct val="120000"/>
              </a:lnSpc>
              <a:spcBef>
                <a:spcPts val="600"/>
              </a:spcBef>
              <a:buFont typeface="Arial" pitchFamily="34" charset="0"/>
              <a:buChar char="•"/>
            </a:pPr>
            <a:r>
              <a:rPr lang="en-GB" sz="1600" dirty="0"/>
              <a:t>over 50,000 cases of shingles occurred in people aged 70 years and over each year in England and Wales</a:t>
            </a:r>
          </a:p>
          <a:p>
            <a:pPr>
              <a:lnSpc>
                <a:spcPct val="120000"/>
              </a:lnSpc>
              <a:spcBef>
                <a:spcPts val="600"/>
              </a:spcBef>
              <a:buFont typeface="Arial" pitchFamily="34" charset="0"/>
              <a:buChar char="•"/>
            </a:pPr>
            <a:r>
              <a:rPr lang="en-GB" sz="1600" dirty="0"/>
              <a:t>of these,14,000 developed post herpetic neuralgia (PHN)</a:t>
            </a:r>
          </a:p>
          <a:p>
            <a:pPr>
              <a:lnSpc>
                <a:spcPct val="120000"/>
              </a:lnSpc>
              <a:spcBef>
                <a:spcPts val="600"/>
              </a:spcBef>
              <a:buFont typeface="Arial" pitchFamily="34" charset="0"/>
              <a:buChar char="•"/>
            </a:pPr>
            <a:r>
              <a:rPr lang="en-GB" sz="1600" dirty="0"/>
              <a:t>1,400 cases of shingles resulted in hospitalisation </a:t>
            </a:r>
          </a:p>
          <a:p>
            <a:pPr>
              <a:lnSpc>
                <a:spcPct val="120000"/>
              </a:lnSpc>
              <a:spcBef>
                <a:spcPts val="600"/>
              </a:spcBef>
              <a:buFont typeface="Arial" pitchFamily="34" charset="0"/>
              <a:buChar char="•"/>
            </a:pPr>
            <a:r>
              <a:rPr lang="en-GB" sz="1600" dirty="0"/>
              <a:t>one in 1,000 cases of shingles in people 70 years of age and over are estimated to result in death*</a:t>
            </a:r>
          </a:p>
          <a:p>
            <a:pPr>
              <a:lnSpc>
                <a:spcPct val="120000"/>
              </a:lnSpc>
              <a:spcBef>
                <a:spcPts val="600"/>
              </a:spcBef>
              <a:buFont typeface="Arial" pitchFamily="34" charset="0"/>
              <a:buChar char="•"/>
            </a:pPr>
            <a:r>
              <a:rPr lang="en-GB" sz="1600" dirty="0"/>
              <a:t>the risk of shingles is increased in individuals with certain conditions, including systemic lupus erythematosus, rheumatoid arthritis, diabetes and Wegener’s granulomatosis</a:t>
            </a:r>
          </a:p>
          <a:p>
            <a:pPr>
              <a:lnSpc>
                <a:spcPct val="100000"/>
              </a:lnSpc>
              <a:spcBef>
                <a:spcPts val="600"/>
              </a:spcBef>
              <a:buFont typeface="Arial" pitchFamily="34" charset="0"/>
              <a:buChar char="•"/>
            </a:pPr>
            <a:endParaRPr lang="en-GB" sz="1600" dirty="0"/>
          </a:p>
          <a:p>
            <a:pPr>
              <a:lnSpc>
                <a:spcPct val="100000"/>
              </a:lnSpc>
              <a:spcBef>
                <a:spcPts val="600"/>
              </a:spcBef>
              <a:buFont typeface="Arial" pitchFamily="34" charset="0"/>
              <a:buChar char="•"/>
            </a:pPr>
            <a:endParaRPr lang="en-GB" sz="1600" dirty="0"/>
          </a:p>
          <a:p>
            <a:pPr marL="0" indent="0">
              <a:lnSpc>
                <a:spcPct val="120000"/>
              </a:lnSpc>
              <a:spcBef>
                <a:spcPts val="600"/>
              </a:spcBef>
              <a:buNone/>
            </a:pPr>
            <a:r>
              <a:rPr lang="en-GB" sz="1600" dirty="0"/>
              <a:t>* due to the nature of the population and risk of co-morbidities some deaths recorded as being shingles-related may not be directly attributable to the disease</a:t>
            </a:r>
          </a:p>
        </p:txBody>
      </p:sp>
      <p:sp>
        <p:nvSpPr>
          <p:cNvPr id="5" name="Slide Number Placeholder 4"/>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6" name="Footer Placeholder 5"/>
          <p:cNvSpPr>
            <a:spLocks noGrp="1"/>
          </p:cNvSpPr>
          <p:nvPr>
            <p:ph type="ftr" sz="quarter" idx="11"/>
          </p:nvPr>
        </p:nvSpPr>
        <p:spPr/>
        <p:txBody>
          <a:bodyPr/>
          <a:lstStyle/>
          <a:p>
            <a:pPr>
              <a:defRPr/>
            </a:pPr>
            <a:fld id="{727AFC59-770A-4814-A661-5442E281087C}" type="slidenum">
              <a:rPr lang="en-GB" smtClean="0"/>
              <a:t>10</a:t>
            </a:fld>
            <a:endParaRPr lang="en-US" dirty="0"/>
          </a:p>
        </p:txBody>
      </p:sp>
    </p:spTree>
    <p:extLst>
      <p:ext uri="{BB962C8B-B14F-4D97-AF65-F5344CB8AC3E}">
        <p14:creationId xmlns:p14="http://schemas.microsoft.com/office/powerpoint/2010/main" val="3187452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4" y="325510"/>
            <a:ext cx="9765285" cy="576064"/>
          </a:xfrm>
        </p:spPr>
        <p:txBody>
          <a:bodyPr>
            <a:normAutofit/>
          </a:bodyPr>
          <a:lstStyle/>
          <a:p>
            <a:r>
              <a:rPr lang="en-GB" sz="3200" dirty="0"/>
              <a:t>Epidemiology of shingles in England and Wales</a:t>
            </a:r>
          </a:p>
        </p:txBody>
      </p:sp>
      <p:sp>
        <p:nvSpPr>
          <p:cNvPr id="3" name="Content Placeholder 2"/>
          <p:cNvSpPr>
            <a:spLocks noGrp="1"/>
          </p:cNvSpPr>
          <p:nvPr>
            <p:ph idx="1"/>
          </p:nvPr>
        </p:nvSpPr>
        <p:spPr>
          <a:xfrm>
            <a:off x="2166080" y="1844825"/>
            <a:ext cx="8028000" cy="4064455"/>
          </a:xfrm>
        </p:spPr>
        <p:txBody>
          <a:bodyPr/>
          <a:lstStyle/>
          <a:p>
            <a:endParaRPr lang="en-GB" b="1" dirty="0"/>
          </a:p>
          <a:p>
            <a:endParaRPr lang="en-GB" dirty="0"/>
          </a:p>
        </p:txBody>
      </p:sp>
      <p:sp>
        <p:nvSpPr>
          <p:cNvPr id="4" name="Slide Number Placeholder 3"/>
          <p:cNvSpPr>
            <a:spLocks noGrp="1"/>
          </p:cNvSpPr>
          <p:nvPr>
            <p:ph type="sldNum" sz="quarter" idx="10"/>
          </p:nvPr>
        </p:nvSpPr>
        <p:spPr/>
        <p:txBody>
          <a:bodyPr/>
          <a:lstStyle/>
          <a:p>
            <a:pPr>
              <a:defRPr/>
            </a:pPr>
            <a:r>
              <a:rPr lang="en-GB" dirty="0"/>
              <a:t>Vaccination against shingles (Herpes Zoster)</a:t>
            </a:r>
            <a:endParaRPr lang="en-US" dirty="0"/>
          </a:p>
        </p:txBody>
      </p:sp>
      <p:sp>
        <p:nvSpPr>
          <p:cNvPr id="5" name="Footer Placeholder 4"/>
          <p:cNvSpPr>
            <a:spLocks noGrp="1"/>
          </p:cNvSpPr>
          <p:nvPr>
            <p:ph type="ftr" sz="quarter" idx="11"/>
          </p:nvPr>
        </p:nvSpPr>
        <p:spPr/>
        <p:txBody>
          <a:bodyPr/>
          <a:lstStyle/>
          <a:p>
            <a:pPr>
              <a:defRPr/>
            </a:pPr>
            <a:fld id="{0CA5A95A-2BA4-4402-B021-09FF9699103F}" type="slidenum">
              <a:rPr lang="en-GB" smtClean="0"/>
              <a:t>11</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133" y="1567065"/>
            <a:ext cx="7992888" cy="4063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6080" y="5606428"/>
            <a:ext cx="5774483" cy="967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283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242909"/>
            <a:ext cx="9757942" cy="648072"/>
          </a:xfrm>
        </p:spPr>
        <p:txBody>
          <a:bodyPr>
            <a:normAutofit/>
          </a:bodyPr>
          <a:lstStyle/>
          <a:p>
            <a:r>
              <a:rPr lang="en-GB" sz="3200" dirty="0"/>
              <a:t>Epidemiology of shingles in England and Wales</a:t>
            </a:r>
          </a:p>
        </p:txBody>
      </p:sp>
      <p:sp>
        <p:nvSpPr>
          <p:cNvPr id="3" name="Content Placeholder 2"/>
          <p:cNvSpPr>
            <a:spLocks noGrp="1"/>
          </p:cNvSpPr>
          <p:nvPr>
            <p:ph idx="1"/>
          </p:nvPr>
        </p:nvSpPr>
        <p:spPr>
          <a:xfrm>
            <a:off x="330206" y="1774826"/>
            <a:ext cx="9410954" cy="4351338"/>
          </a:xfrm>
        </p:spPr>
        <p:txBody>
          <a:bodyPr>
            <a:normAutofit fontScale="55000" lnSpcReduction="20000"/>
          </a:bodyPr>
          <a:lstStyle/>
          <a:p>
            <a:pPr marL="0" indent="0">
              <a:lnSpc>
                <a:spcPct val="115000"/>
              </a:lnSpc>
              <a:spcBef>
                <a:spcPct val="20000"/>
              </a:spcBef>
              <a:spcAft>
                <a:spcPts val="1000"/>
              </a:spcAft>
            </a:pPr>
            <a:endParaRPr lang="en-GB" sz="1600" dirty="0">
              <a:solidFill>
                <a:prstClr val="black"/>
              </a:solidFill>
              <a:latin typeface="Calibri"/>
              <a:ea typeface="Calibri"/>
              <a:cs typeface="Times New Roman"/>
            </a:endParaRPr>
          </a:p>
          <a:p>
            <a:pPr marL="0" indent="0">
              <a:lnSpc>
                <a:spcPct val="115000"/>
              </a:lnSpc>
              <a:spcBef>
                <a:spcPct val="20000"/>
              </a:spcBef>
              <a:spcAft>
                <a:spcPts val="1000"/>
              </a:spcAft>
            </a:pPr>
            <a:endParaRPr lang="en-GB" sz="1600" dirty="0">
              <a:solidFill>
                <a:prstClr val="black"/>
              </a:solidFill>
              <a:latin typeface="Calibri"/>
              <a:ea typeface="Calibri"/>
              <a:cs typeface="Times New Roman"/>
            </a:endParaRPr>
          </a:p>
          <a:p>
            <a:pPr marL="0" indent="0">
              <a:lnSpc>
                <a:spcPct val="115000"/>
              </a:lnSpc>
              <a:spcBef>
                <a:spcPct val="20000"/>
              </a:spcBef>
              <a:spcAft>
                <a:spcPts val="1000"/>
              </a:spcAft>
            </a:pPr>
            <a:endParaRPr lang="en-GB" sz="1600" dirty="0">
              <a:solidFill>
                <a:prstClr val="black"/>
              </a:solidFill>
              <a:latin typeface="Calibri"/>
              <a:ea typeface="Calibri"/>
              <a:cs typeface="Times New Roman"/>
            </a:endParaRPr>
          </a:p>
          <a:p>
            <a:pPr marL="0" indent="0">
              <a:lnSpc>
                <a:spcPct val="115000"/>
              </a:lnSpc>
              <a:spcBef>
                <a:spcPct val="20000"/>
              </a:spcBef>
              <a:spcAft>
                <a:spcPts val="1000"/>
              </a:spcAft>
            </a:pPr>
            <a:endParaRPr lang="en-GB" sz="1600" dirty="0">
              <a:solidFill>
                <a:prstClr val="black"/>
              </a:solidFill>
              <a:latin typeface="Calibri"/>
              <a:ea typeface="Calibri"/>
              <a:cs typeface="Times New Roman"/>
            </a:endParaRPr>
          </a:p>
          <a:p>
            <a:pPr marL="0" indent="0">
              <a:lnSpc>
                <a:spcPct val="115000"/>
              </a:lnSpc>
              <a:spcBef>
                <a:spcPct val="20000"/>
              </a:spcBef>
              <a:spcAft>
                <a:spcPts val="1000"/>
              </a:spcAft>
            </a:pPr>
            <a:endParaRPr lang="en-GB" sz="1600" dirty="0">
              <a:solidFill>
                <a:prstClr val="black"/>
              </a:solidFill>
              <a:latin typeface="Calibri"/>
              <a:ea typeface="Calibri"/>
              <a:cs typeface="Times New Roman"/>
            </a:endParaRPr>
          </a:p>
          <a:p>
            <a:pPr marL="0" indent="0">
              <a:lnSpc>
                <a:spcPct val="115000"/>
              </a:lnSpc>
              <a:spcBef>
                <a:spcPct val="20000"/>
              </a:spcBef>
              <a:spcAft>
                <a:spcPts val="1000"/>
              </a:spcAft>
            </a:pPr>
            <a:endParaRPr lang="en-GB" sz="1600" dirty="0">
              <a:solidFill>
                <a:prstClr val="black"/>
              </a:solidFill>
              <a:latin typeface="Calibri"/>
              <a:ea typeface="Calibri"/>
              <a:cs typeface="Times New Roman"/>
            </a:endParaRPr>
          </a:p>
          <a:p>
            <a:pPr marL="0" indent="0">
              <a:lnSpc>
                <a:spcPct val="115000"/>
              </a:lnSpc>
              <a:spcBef>
                <a:spcPct val="20000"/>
              </a:spcBef>
              <a:spcAft>
                <a:spcPts val="1000"/>
              </a:spcAft>
            </a:pPr>
            <a:endParaRPr lang="en-GB" sz="1600" dirty="0">
              <a:solidFill>
                <a:prstClr val="black"/>
              </a:solidFill>
              <a:latin typeface="Calibri"/>
              <a:ea typeface="Calibri"/>
              <a:cs typeface="Times New Roman"/>
            </a:endParaRPr>
          </a:p>
          <a:p>
            <a:pPr marL="0" indent="0">
              <a:lnSpc>
                <a:spcPct val="115000"/>
              </a:lnSpc>
              <a:spcBef>
                <a:spcPct val="20000"/>
              </a:spcBef>
              <a:spcAft>
                <a:spcPts val="1000"/>
              </a:spcAft>
            </a:pPr>
            <a:endParaRPr lang="en-GB" sz="1400" dirty="0">
              <a:solidFill>
                <a:prstClr val="black"/>
              </a:solidFill>
              <a:latin typeface="Calibri"/>
              <a:ea typeface="Calibri"/>
              <a:cs typeface="Times New Roman"/>
            </a:endParaRPr>
          </a:p>
          <a:p>
            <a:pPr marL="0" indent="0">
              <a:lnSpc>
                <a:spcPct val="115000"/>
              </a:lnSpc>
              <a:spcBef>
                <a:spcPct val="20000"/>
              </a:spcBef>
              <a:spcAft>
                <a:spcPts val="1000"/>
              </a:spcAft>
              <a:buNone/>
            </a:pPr>
            <a:endParaRPr lang="en-GB" sz="1400" dirty="0">
              <a:solidFill>
                <a:prstClr val="black"/>
              </a:solidFill>
              <a:latin typeface="Calibri"/>
              <a:ea typeface="Calibri"/>
              <a:cs typeface="Times New Roman"/>
            </a:endParaRPr>
          </a:p>
          <a:p>
            <a:pPr marL="0" indent="0">
              <a:lnSpc>
                <a:spcPct val="115000"/>
              </a:lnSpc>
              <a:spcBef>
                <a:spcPct val="20000"/>
              </a:spcBef>
              <a:spcAft>
                <a:spcPts val="1000"/>
              </a:spcAft>
              <a:buNone/>
            </a:pPr>
            <a:endParaRPr lang="en-GB" sz="1400" dirty="0">
              <a:solidFill>
                <a:prstClr val="black"/>
              </a:solidFill>
              <a:latin typeface="Calibri"/>
              <a:ea typeface="Calibri"/>
              <a:cs typeface="Times New Roman"/>
            </a:endParaRPr>
          </a:p>
          <a:p>
            <a:pPr marL="0" indent="0">
              <a:lnSpc>
                <a:spcPct val="115000"/>
              </a:lnSpc>
              <a:spcBef>
                <a:spcPct val="20000"/>
              </a:spcBef>
              <a:spcAft>
                <a:spcPts val="1000"/>
              </a:spcAft>
              <a:buNone/>
            </a:pPr>
            <a:endParaRPr lang="en-GB" sz="1400" dirty="0">
              <a:solidFill>
                <a:prstClr val="black"/>
              </a:solidFill>
              <a:latin typeface="Calibri"/>
              <a:ea typeface="Calibri"/>
              <a:cs typeface="Times New Roman"/>
            </a:endParaRPr>
          </a:p>
          <a:p>
            <a:pPr marL="0" indent="0">
              <a:lnSpc>
                <a:spcPct val="115000"/>
              </a:lnSpc>
              <a:spcBef>
                <a:spcPct val="20000"/>
              </a:spcBef>
              <a:spcAft>
                <a:spcPts val="1000"/>
              </a:spcAft>
              <a:buNone/>
            </a:pPr>
            <a:endParaRPr lang="en-GB" sz="1400" dirty="0">
              <a:solidFill>
                <a:prstClr val="black"/>
              </a:solidFill>
              <a:latin typeface="Calibri"/>
              <a:ea typeface="Calibri"/>
              <a:cs typeface="Times New Roman"/>
            </a:endParaRPr>
          </a:p>
          <a:p>
            <a:pPr marL="0" indent="0">
              <a:lnSpc>
                <a:spcPct val="115000"/>
              </a:lnSpc>
              <a:spcBef>
                <a:spcPct val="20000"/>
              </a:spcBef>
              <a:spcAft>
                <a:spcPts val="1000"/>
              </a:spcAft>
              <a:buNone/>
            </a:pPr>
            <a:endParaRPr lang="en-GB" sz="2000" dirty="0">
              <a:solidFill>
                <a:prstClr val="black"/>
              </a:solidFill>
              <a:latin typeface="+mn-lt"/>
              <a:ea typeface="Calibri"/>
              <a:cs typeface="Times New Roman"/>
            </a:endParaRPr>
          </a:p>
          <a:p>
            <a:pPr marL="0" indent="0">
              <a:lnSpc>
                <a:spcPct val="115000"/>
              </a:lnSpc>
              <a:spcBef>
                <a:spcPct val="20000"/>
              </a:spcBef>
              <a:spcAft>
                <a:spcPts val="1000"/>
              </a:spcAft>
              <a:buNone/>
            </a:pPr>
            <a:r>
              <a:rPr lang="en-GB" sz="2500" dirty="0">
                <a:solidFill>
                  <a:prstClr val="black"/>
                </a:solidFill>
                <a:latin typeface="+mn-lt"/>
                <a:ea typeface="Calibri"/>
                <a:cs typeface="Times New Roman"/>
              </a:rPr>
              <a:t>Estimated annual age-specific incidence, hospitalisation rate, length of inpatient stay, Burden of disease in the immunocompetent population England and Wales.</a:t>
            </a:r>
            <a:r>
              <a:rPr lang="nl-NL" sz="2500" dirty="0">
                <a:solidFill>
                  <a:prstClr val="black"/>
                </a:solidFill>
                <a:latin typeface="+mn-lt"/>
                <a:ea typeface="Calibri"/>
                <a:cs typeface="Times New Roman"/>
              </a:rPr>
              <a:t> (Data taken from van Hoek and others, 2009)</a:t>
            </a:r>
            <a:r>
              <a:rPr lang="en-GB" sz="2500" dirty="0">
                <a:solidFill>
                  <a:prstClr val="black"/>
                </a:solidFill>
                <a:latin typeface="+mn-lt"/>
                <a:ea typeface="Calibri"/>
                <a:cs typeface="Times New Roman"/>
              </a:rPr>
              <a:t> </a:t>
            </a:r>
          </a:p>
          <a:p>
            <a:endParaRPr lang="en-GB" dirty="0"/>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A70B2B04-E35F-4ABB-9CF6-4B3FFDC89584}" type="slidenum">
              <a:rPr lang="en-US" smtClean="0"/>
              <a:t>12</a:t>
            </a:fld>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961" y="1514841"/>
            <a:ext cx="7560841" cy="3828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0378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3C850-8FEE-4AD6-90D8-9530713B330F}"/>
              </a:ext>
            </a:extLst>
          </p:cNvPr>
          <p:cNvSpPr>
            <a:spLocks noGrp="1"/>
          </p:cNvSpPr>
          <p:nvPr>
            <p:ph type="title"/>
          </p:nvPr>
        </p:nvSpPr>
        <p:spPr/>
        <p:txBody>
          <a:bodyPr/>
          <a:lstStyle/>
          <a:p>
            <a:r>
              <a:rPr lang="en-GB" dirty="0"/>
              <a:t>Shingles vaccine coverage data: England</a:t>
            </a:r>
          </a:p>
        </p:txBody>
      </p:sp>
      <p:sp>
        <p:nvSpPr>
          <p:cNvPr id="3" name="Content Placeholder 2">
            <a:extLst>
              <a:ext uri="{FF2B5EF4-FFF2-40B4-BE49-F238E27FC236}">
                <a16:creationId xmlns:a16="http://schemas.microsoft.com/office/drawing/2014/main" id="{812502F1-63BF-4B3A-ADB4-5DF6CE04AB9D}"/>
              </a:ext>
            </a:extLst>
          </p:cNvPr>
          <p:cNvSpPr>
            <a:spLocks noGrp="1"/>
          </p:cNvSpPr>
          <p:nvPr>
            <p:ph idx="1"/>
          </p:nvPr>
        </p:nvSpPr>
        <p:spPr>
          <a:xfrm>
            <a:off x="330205" y="1396314"/>
            <a:ext cx="10999646" cy="5042536"/>
          </a:xfrm>
        </p:spPr>
        <p:txBody>
          <a:bodyPr>
            <a:normAutofit lnSpcReduction="10000"/>
          </a:bodyPr>
          <a:lstStyle/>
          <a:p>
            <a:pPr>
              <a:lnSpc>
                <a:spcPct val="120000"/>
              </a:lnSpc>
            </a:pPr>
            <a:r>
              <a:rPr lang="en-GB" sz="2000" dirty="0"/>
              <a:t>shingles vaccination was successfully introduced in England during September 2013 </a:t>
            </a:r>
          </a:p>
          <a:p>
            <a:pPr>
              <a:lnSpc>
                <a:spcPct val="120000"/>
              </a:lnSpc>
            </a:pPr>
            <a:r>
              <a:rPr lang="en-GB" sz="2000" dirty="0"/>
              <a:t>however, since then, there has been a year on year decline in vaccine uptake (coverage) in the routine (70-year-old) cohort</a:t>
            </a:r>
          </a:p>
          <a:p>
            <a:endParaRPr lang="en-GB" sz="2000" dirty="0"/>
          </a:p>
          <a:p>
            <a:pPr marL="0" indent="0">
              <a:buNone/>
            </a:pPr>
            <a:endParaRPr lang="en-GB" sz="2000" dirty="0"/>
          </a:p>
          <a:p>
            <a:endParaRPr lang="en-GB" sz="2000" dirty="0"/>
          </a:p>
          <a:p>
            <a:endParaRPr lang="en-GB" sz="2000" dirty="0"/>
          </a:p>
          <a:p>
            <a:endParaRPr lang="en-GB" sz="2000" dirty="0"/>
          </a:p>
          <a:p>
            <a:endParaRPr lang="en-GB" sz="2000" dirty="0"/>
          </a:p>
          <a:p>
            <a:endParaRPr lang="en-GB" sz="2000" dirty="0"/>
          </a:p>
          <a:p>
            <a:pPr marL="0" indent="0">
              <a:lnSpc>
                <a:spcPct val="110000"/>
              </a:lnSpc>
              <a:spcBef>
                <a:spcPts val="0"/>
              </a:spcBef>
              <a:buNone/>
            </a:pPr>
            <a:endParaRPr lang="en-GB" sz="2000" dirty="0"/>
          </a:p>
          <a:p>
            <a:pPr marL="0" indent="0">
              <a:lnSpc>
                <a:spcPct val="110000"/>
              </a:lnSpc>
              <a:spcBef>
                <a:spcPts val="0"/>
              </a:spcBef>
              <a:buNone/>
            </a:pPr>
            <a:endParaRPr lang="en-GB" sz="2000" dirty="0"/>
          </a:p>
          <a:p>
            <a:pPr marL="0" indent="0">
              <a:lnSpc>
                <a:spcPct val="110000"/>
              </a:lnSpc>
              <a:spcBef>
                <a:spcPts val="0"/>
              </a:spcBef>
              <a:buNone/>
            </a:pPr>
            <a:endParaRPr lang="en-GB" sz="2000" dirty="0"/>
          </a:p>
          <a:p>
            <a:pPr marL="0" indent="0">
              <a:lnSpc>
                <a:spcPct val="110000"/>
              </a:lnSpc>
              <a:spcBef>
                <a:spcPts val="0"/>
              </a:spcBef>
              <a:buNone/>
            </a:pPr>
            <a:r>
              <a:rPr lang="en-GB" sz="2000" dirty="0"/>
              <a:t>* </a:t>
            </a:r>
            <a:r>
              <a:rPr lang="en-GB" sz="1600" dirty="0"/>
              <a:t>different methodology and eligibility criteria was adopted from this year onwards</a:t>
            </a:r>
          </a:p>
          <a:p>
            <a:endParaRPr lang="en-GB" sz="2000" dirty="0"/>
          </a:p>
          <a:p>
            <a:endParaRPr lang="en-GB" sz="2000" dirty="0"/>
          </a:p>
        </p:txBody>
      </p:sp>
      <p:sp>
        <p:nvSpPr>
          <p:cNvPr id="4" name="Footer Placeholder 3">
            <a:extLst>
              <a:ext uri="{FF2B5EF4-FFF2-40B4-BE49-F238E27FC236}">
                <a16:creationId xmlns:a16="http://schemas.microsoft.com/office/drawing/2014/main" id="{EDBF2573-5CFC-48E2-A99B-75BA35EEAF25}"/>
              </a:ext>
            </a:extLst>
          </p:cNvPr>
          <p:cNvSpPr>
            <a:spLocks noGrp="1"/>
          </p:cNvSpPr>
          <p:nvPr>
            <p:ph type="ftr" sz="quarter" idx="10"/>
          </p:nvPr>
        </p:nvSpPr>
        <p:spPr/>
        <p:txBody>
          <a:bodyPr/>
          <a:lstStyle/>
          <a:p>
            <a:pPr>
              <a:defRPr/>
            </a:pPr>
            <a:r>
              <a:rPr lang="en-GB" dirty="0"/>
              <a:t>Vaccination against shingles (Herpes Zoster)</a:t>
            </a:r>
            <a:endParaRPr lang="en-US" dirty="0"/>
          </a:p>
        </p:txBody>
      </p:sp>
      <p:sp>
        <p:nvSpPr>
          <p:cNvPr id="5" name="Slide Number Placeholder 4">
            <a:extLst>
              <a:ext uri="{FF2B5EF4-FFF2-40B4-BE49-F238E27FC236}">
                <a16:creationId xmlns:a16="http://schemas.microsoft.com/office/drawing/2014/main" id="{ACE7D4AB-AD55-43AA-AF1D-F60D68A03DA8}"/>
              </a:ext>
            </a:extLst>
          </p:cNvPr>
          <p:cNvSpPr>
            <a:spLocks noGrp="1"/>
          </p:cNvSpPr>
          <p:nvPr>
            <p:ph type="sldNum" sz="quarter" idx="11"/>
          </p:nvPr>
        </p:nvSpPr>
        <p:spPr/>
        <p:txBody>
          <a:bodyPr/>
          <a:lstStyle/>
          <a:p>
            <a:fld id="{344369E4-5DE7-46E5-874E-4FD437973785}" type="slidenum">
              <a:rPr lang="en-GB" smtClean="0"/>
              <a:pPr/>
              <a:t>13</a:t>
            </a:fld>
            <a:endParaRPr lang="en-GB" sz="1400" dirty="0"/>
          </a:p>
        </p:txBody>
      </p:sp>
      <p:graphicFrame>
        <p:nvGraphicFramePr>
          <p:cNvPr id="7" name="Chart 6">
            <a:extLst>
              <a:ext uri="{FF2B5EF4-FFF2-40B4-BE49-F238E27FC236}">
                <a16:creationId xmlns:a16="http://schemas.microsoft.com/office/drawing/2014/main" id="{E0BC5FCE-AFE3-150A-B95B-8F5B9A820685}"/>
              </a:ext>
            </a:extLst>
          </p:cNvPr>
          <p:cNvGraphicFramePr>
            <a:graphicFrameLocks/>
          </p:cNvGraphicFramePr>
          <p:nvPr>
            <p:extLst>
              <p:ext uri="{D42A27DB-BD31-4B8C-83A1-F6EECF244321}">
                <p14:modId xmlns:p14="http://schemas.microsoft.com/office/powerpoint/2010/main" val="2415214512"/>
              </p:ext>
            </p:extLst>
          </p:nvPr>
        </p:nvGraphicFramePr>
        <p:xfrm>
          <a:off x="1309817" y="2679826"/>
          <a:ext cx="7960932" cy="33626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4152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4" y="282860"/>
            <a:ext cx="8664505" cy="1179280"/>
          </a:xfrm>
        </p:spPr>
        <p:txBody>
          <a:bodyPr>
            <a:normAutofit/>
          </a:bodyPr>
          <a:lstStyle/>
          <a:p>
            <a:r>
              <a:rPr lang="en-GB" dirty="0"/>
              <a:t>Evaluation of the shingles vaccination programme</a:t>
            </a:r>
          </a:p>
        </p:txBody>
      </p:sp>
      <p:sp>
        <p:nvSpPr>
          <p:cNvPr id="3" name="Content Placeholder 2"/>
          <p:cNvSpPr>
            <a:spLocks noGrp="1"/>
          </p:cNvSpPr>
          <p:nvPr>
            <p:ph idx="1"/>
          </p:nvPr>
        </p:nvSpPr>
        <p:spPr>
          <a:xfrm>
            <a:off x="428795" y="1774826"/>
            <a:ext cx="11123857" cy="4351338"/>
          </a:xfrm>
        </p:spPr>
        <p:txBody>
          <a:bodyPr>
            <a:normAutofit fontScale="77500" lnSpcReduction="20000"/>
          </a:bodyPr>
          <a:lstStyle/>
          <a:p>
            <a:pPr marL="0" indent="0">
              <a:lnSpc>
                <a:spcPct val="120000"/>
              </a:lnSpc>
              <a:buNone/>
            </a:pPr>
            <a:r>
              <a:rPr lang="en-GB" sz="2300" dirty="0"/>
              <a:t>Large and sustained reductions in herpes zoster and PHN consultations and hospitalisations were observed in the first 5 years of the routine shingles programme in England when the live Zostavax vaccine was used.</a:t>
            </a:r>
          </a:p>
          <a:p>
            <a:pPr marL="0" indent="0">
              <a:buNone/>
            </a:pPr>
            <a:endParaRPr lang="en-GB" sz="1900" dirty="0">
              <a:solidFill>
                <a:srgbClr val="00B0F0"/>
              </a:solidFill>
            </a:endParaRPr>
          </a:p>
          <a:p>
            <a:pPr marL="0" indent="0">
              <a:buNone/>
            </a:pPr>
            <a:r>
              <a:rPr lang="en-GB" sz="2300" dirty="0"/>
              <a:t>Due to the vaccination programme, there were an estimated:</a:t>
            </a:r>
          </a:p>
          <a:p>
            <a:pPr>
              <a:buFont typeface="Arial" panose="020B0604020202020204" pitchFamily="34" charset="0"/>
              <a:buChar char="•"/>
            </a:pPr>
            <a:r>
              <a:rPr lang="en-GB" sz="2300" dirty="0"/>
              <a:t>40,500 fewer herpes zoster GP consultations </a:t>
            </a:r>
          </a:p>
          <a:p>
            <a:pPr>
              <a:buFont typeface="Arial" panose="020B0604020202020204" pitchFamily="34" charset="0"/>
              <a:buChar char="•"/>
            </a:pPr>
            <a:r>
              <a:rPr lang="en-GB" sz="2300" dirty="0"/>
              <a:t>1,840 fewer herpes zoster hospitalisations including 540 PHN consultations</a:t>
            </a:r>
          </a:p>
          <a:p>
            <a:pPr marL="0" indent="0">
              <a:buNone/>
            </a:pPr>
            <a:endParaRPr lang="en-GB" sz="1900" dirty="0"/>
          </a:p>
          <a:p>
            <a:pPr marL="0" indent="0">
              <a:buNone/>
            </a:pPr>
            <a:r>
              <a:rPr lang="en-GB" sz="2300" b="0" i="0" u="none" strike="noStrike" baseline="0" dirty="0">
                <a:latin typeface="Arial" panose="020B0604020202020204" pitchFamily="34" charset="0"/>
              </a:rPr>
              <a:t>These reductions were consistent with a vaccine effectiveness of:</a:t>
            </a:r>
          </a:p>
          <a:p>
            <a:pPr>
              <a:lnSpc>
                <a:spcPct val="120000"/>
              </a:lnSpc>
            </a:pPr>
            <a:r>
              <a:rPr lang="en-GB" sz="2300" b="0" i="0" u="none" strike="noStrike" baseline="0" dirty="0">
                <a:latin typeface="Arial" panose="020B0604020202020204" pitchFamily="34" charset="0"/>
              </a:rPr>
              <a:t>between 37% (for hospitalised zoster) and 75% (for PHN consultations) in the routine cohorts (vaccinated aged 70) </a:t>
            </a:r>
          </a:p>
          <a:p>
            <a:pPr>
              <a:lnSpc>
                <a:spcPct val="120000"/>
              </a:lnSpc>
            </a:pPr>
            <a:r>
              <a:rPr lang="en-GB" sz="2300" b="0" i="0" u="none" strike="noStrike" baseline="0" dirty="0">
                <a:latin typeface="Arial" panose="020B0604020202020204" pitchFamily="34" charset="0"/>
              </a:rPr>
              <a:t>between 49% (for hospitalised PHN) and 66% (for PHN consultations) in catch up cohorts (vaccinated aged 78 to 79) </a:t>
            </a:r>
            <a:endParaRPr lang="en-GB" sz="2000" dirty="0"/>
          </a:p>
        </p:txBody>
      </p:sp>
      <p:sp>
        <p:nvSpPr>
          <p:cNvPr id="4" name="Slide Number Placeholder 3"/>
          <p:cNvSpPr>
            <a:spLocks noGrp="1"/>
          </p:cNvSpPr>
          <p:nvPr>
            <p:ph type="sldNum" sz="quarter" idx="10"/>
          </p:nvPr>
        </p:nvSpPr>
        <p:spPr/>
        <p:txBody>
          <a:bodyPr/>
          <a:lstStyle/>
          <a:p>
            <a:pPr>
              <a:defRPr/>
            </a:pPr>
            <a:endParaRPr lang="en-GB" dirty="0"/>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AFF9C47F-92AB-42C7-8995-455E44630035}" type="slidenum">
              <a:rPr lang="en-US" smtClean="0"/>
              <a:t>14</a:t>
            </a:fld>
            <a:endParaRPr lang="en-US" dirty="0"/>
          </a:p>
        </p:txBody>
      </p:sp>
      <p:sp>
        <p:nvSpPr>
          <p:cNvPr id="6" name="TextBox 5">
            <a:extLst>
              <a:ext uri="{FF2B5EF4-FFF2-40B4-BE49-F238E27FC236}">
                <a16:creationId xmlns:a16="http://schemas.microsoft.com/office/drawing/2014/main" id="{07060E2C-8AF4-AEDD-4ACC-D3DBAA0D6F66}"/>
              </a:ext>
            </a:extLst>
          </p:cNvPr>
          <p:cNvSpPr txBox="1"/>
          <p:nvPr/>
        </p:nvSpPr>
        <p:spPr>
          <a:xfrm>
            <a:off x="428794" y="5820842"/>
            <a:ext cx="11123857" cy="523220"/>
          </a:xfrm>
          <a:prstGeom prst="rect">
            <a:avLst/>
          </a:prstGeom>
          <a:noFill/>
        </p:spPr>
        <p:txBody>
          <a:bodyPr wrap="square" rtlCol="0">
            <a:spAutoFit/>
          </a:bodyPr>
          <a:lstStyle/>
          <a:p>
            <a:pPr marL="0" indent="0">
              <a:buNone/>
            </a:pPr>
            <a:r>
              <a:rPr lang="en-GB" sz="1400" dirty="0"/>
              <a:t>Andrews N et al. Impact of the herpes zoster vaccination programme on hospitalised and general practice consulted herpes zoster in the 5 years after its introduction in England: a population-based study. BMJ Open 2020;10:e037458</a:t>
            </a:r>
          </a:p>
        </p:txBody>
      </p:sp>
    </p:spTree>
    <p:extLst>
      <p:ext uri="{BB962C8B-B14F-4D97-AF65-F5344CB8AC3E}">
        <p14:creationId xmlns:p14="http://schemas.microsoft.com/office/powerpoint/2010/main" val="1469714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04713"/>
            <a:ext cx="8028000" cy="648072"/>
          </a:xfrm>
        </p:spPr>
        <p:txBody>
          <a:bodyPr/>
          <a:lstStyle/>
          <a:p>
            <a:r>
              <a:rPr lang="en-GB" dirty="0"/>
              <a:t>Shingles vaccines</a:t>
            </a:r>
          </a:p>
        </p:txBody>
      </p:sp>
      <p:sp>
        <p:nvSpPr>
          <p:cNvPr id="3" name="Content Placeholder 2"/>
          <p:cNvSpPr>
            <a:spLocks noGrp="1"/>
          </p:cNvSpPr>
          <p:nvPr>
            <p:ph idx="1"/>
          </p:nvPr>
        </p:nvSpPr>
        <p:spPr>
          <a:xfrm>
            <a:off x="534068" y="1643450"/>
            <a:ext cx="11414916" cy="4596712"/>
          </a:xfrm>
        </p:spPr>
        <p:txBody>
          <a:bodyPr>
            <a:normAutofit/>
          </a:bodyPr>
          <a:lstStyle/>
          <a:p>
            <a:pPr marL="0" indent="0">
              <a:lnSpc>
                <a:spcPct val="120000"/>
              </a:lnSpc>
              <a:spcBef>
                <a:spcPts val="0"/>
              </a:spcBef>
              <a:buNone/>
            </a:pPr>
            <a:r>
              <a:rPr lang="en-GB" sz="2000" dirty="0"/>
              <a:t>There are currently 2 shingles vaccines available in England:</a:t>
            </a:r>
          </a:p>
          <a:p>
            <a:pPr>
              <a:lnSpc>
                <a:spcPct val="120000"/>
              </a:lnSpc>
              <a:spcBef>
                <a:spcPts val="0"/>
              </a:spcBef>
            </a:pPr>
            <a:endParaRPr lang="en-GB" sz="2000" dirty="0"/>
          </a:p>
          <a:p>
            <a:pPr marL="0" indent="0">
              <a:lnSpc>
                <a:spcPct val="120000"/>
              </a:lnSpc>
              <a:spcBef>
                <a:spcPts val="0"/>
              </a:spcBef>
              <a:buNone/>
            </a:pPr>
            <a:r>
              <a:rPr lang="en-GB" sz="2000" b="1" dirty="0"/>
              <a:t>Zostavax:  </a:t>
            </a:r>
            <a:r>
              <a:rPr lang="it-IT" sz="1600" b="0" i="0" dirty="0">
                <a:solidFill>
                  <a:srgbClr val="000000"/>
                </a:solidFill>
                <a:effectLst/>
                <a:latin typeface="source-serif-pro"/>
              </a:rPr>
              <a:t>–</a:t>
            </a:r>
            <a:r>
              <a:rPr lang="en-GB" sz="2000" dirty="0"/>
              <a:t> live attenuated vaccine</a:t>
            </a:r>
          </a:p>
          <a:p>
            <a:pPr marL="0" indent="0">
              <a:lnSpc>
                <a:spcPct val="120000"/>
              </a:lnSpc>
              <a:spcBef>
                <a:spcPts val="0"/>
              </a:spcBef>
              <a:buNone/>
            </a:pPr>
            <a:r>
              <a:rPr lang="en-GB" sz="2000" dirty="0"/>
              <a:t>	      </a:t>
            </a:r>
            <a:r>
              <a:rPr lang="it-IT" sz="1600" b="0" i="0" dirty="0">
                <a:solidFill>
                  <a:srgbClr val="000000"/>
                </a:solidFill>
                <a:effectLst/>
                <a:latin typeface="source-serif-pro"/>
              </a:rPr>
              <a:t>–</a:t>
            </a:r>
            <a:r>
              <a:rPr lang="en-GB" sz="2000" dirty="0"/>
              <a:t> one dose</a:t>
            </a:r>
          </a:p>
          <a:p>
            <a:pPr marL="0" indent="0">
              <a:lnSpc>
                <a:spcPct val="120000"/>
              </a:lnSpc>
              <a:spcBef>
                <a:spcPts val="0"/>
              </a:spcBef>
              <a:buNone/>
            </a:pPr>
            <a:r>
              <a:rPr lang="en-GB" sz="2000" dirty="0"/>
              <a:t>		</a:t>
            </a:r>
          </a:p>
          <a:p>
            <a:pPr marL="0" indent="0">
              <a:lnSpc>
                <a:spcPct val="120000"/>
              </a:lnSpc>
              <a:spcBef>
                <a:spcPts val="0"/>
              </a:spcBef>
              <a:buNone/>
            </a:pPr>
            <a:r>
              <a:rPr lang="en-GB" sz="2000" b="1" dirty="0"/>
              <a:t>Shingrix</a:t>
            </a:r>
            <a:r>
              <a:rPr lang="en-GB" sz="2000" dirty="0"/>
              <a:t>:</a:t>
            </a:r>
            <a:r>
              <a:rPr lang="en-GB" sz="2000" b="1" dirty="0"/>
              <a:t>    </a:t>
            </a:r>
            <a:r>
              <a:rPr lang="it-IT" sz="1600" b="0" i="0" dirty="0">
                <a:solidFill>
                  <a:srgbClr val="000000"/>
                </a:solidFill>
                <a:effectLst/>
                <a:latin typeface="source-serif-pro"/>
              </a:rPr>
              <a:t>–</a:t>
            </a:r>
            <a:r>
              <a:rPr lang="en-GB" sz="2000" dirty="0"/>
              <a:t> recombinant adjuvanted subunit vaccine (non-live) </a:t>
            </a:r>
          </a:p>
          <a:p>
            <a:pPr marL="0" indent="0">
              <a:lnSpc>
                <a:spcPct val="120000"/>
              </a:lnSpc>
              <a:spcBef>
                <a:spcPts val="0"/>
              </a:spcBef>
              <a:buNone/>
            </a:pPr>
            <a:r>
              <a:rPr lang="en-GB" sz="2000" dirty="0"/>
              <a:t>	       </a:t>
            </a:r>
            <a:r>
              <a:rPr lang="it-IT" sz="1600" b="0" i="0" dirty="0">
                <a:solidFill>
                  <a:srgbClr val="000000"/>
                </a:solidFill>
                <a:effectLst/>
                <a:latin typeface="source-serif-pro"/>
              </a:rPr>
              <a:t>–</a:t>
            </a:r>
            <a:r>
              <a:rPr lang="en-GB" sz="2000" dirty="0"/>
              <a:t> 2 doses with a minimum of 8 weeks between the 2 doses</a:t>
            </a:r>
          </a:p>
          <a:p>
            <a:pPr marL="0" indent="0">
              <a:lnSpc>
                <a:spcPct val="120000"/>
              </a:lnSpc>
              <a:spcBef>
                <a:spcPts val="0"/>
              </a:spcBef>
              <a:buNone/>
            </a:pPr>
            <a:r>
              <a:rPr lang="en-GB" sz="2000" dirty="0"/>
              <a:t>	         severely immunosuppressed individuals: 8 weeks to 6 months between doses </a:t>
            </a:r>
          </a:p>
          <a:p>
            <a:pPr marL="0" indent="0">
              <a:lnSpc>
                <a:spcPct val="120000"/>
              </a:lnSpc>
              <a:spcBef>
                <a:spcPts val="0"/>
              </a:spcBef>
              <a:buNone/>
            </a:pPr>
            <a:r>
              <a:rPr lang="en-GB" sz="2000" dirty="0"/>
              <a:t>	         immunocompetent individuals: 6 months to 12 months between doses</a:t>
            </a:r>
          </a:p>
          <a:p>
            <a:pPr marL="0" indent="0">
              <a:lnSpc>
                <a:spcPct val="110000"/>
              </a:lnSpc>
              <a:spcBef>
                <a:spcPts val="0"/>
              </a:spcBef>
              <a:buNone/>
            </a:pPr>
            <a:endParaRPr lang="en-GB" sz="2000" dirty="0"/>
          </a:p>
          <a:p>
            <a:pPr marL="0" indent="0">
              <a:lnSpc>
                <a:spcPct val="100000"/>
              </a:lnSpc>
              <a:spcBef>
                <a:spcPts val="0"/>
              </a:spcBef>
              <a:buNone/>
            </a:pPr>
            <a:r>
              <a:rPr lang="en-GB" sz="2000" dirty="0"/>
              <a:t>As</a:t>
            </a:r>
            <a:r>
              <a:rPr lang="en-GB" sz="2000" b="1" dirty="0"/>
              <a:t> </a:t>
            </a:r>
            <a:r>
              <a:rPr lang="en-GB" sz="2000" dirty="0"/>
              <a:t>Zostavax is being phased out, stock will only be available until current supply, available to order from ImmForm, is used up.</a:t>
            </a:r>
            <a:r>
              <a:rPr lang="en-GB" sz="2900" dirty="0"/>
              <a:t>		</a:t>
            </a:r>
            <a:r>
              <a:rPr lang="en-GB" sz="2000" dirty="0"/>
              <a:t>		</a:t>
            </a:r>
          </a:p>
          <a:p>
            <a:pPr marL="0" indent="0">
              <a:lnSpc>
                <a:spcPct val="120000"/>
              </a:lnSpc>
              <a:spcBef>
                <a:spcPts val="0"/>
              </a:spcBef>
              <a:buNone/>
            </a:pPr>
            <a:endParaRPr lang="en-GB" sz="2000" dirty="0"/>
          </a:p>
        </p:txBody>
      </p:sp>
      <p:sp>
        <p:nvSpPr>
          <p:cNvPr id="4" name="Slide Number Placeholder 3"/>
          <p:cNvSpPr>
            <a:spLocks noGrp="1"/>
          </p:cNvSpPr>
          <p:nvPr>
            <p:ph type="sldNum" sz="quarter" idx="10"/>
          </p:nvPr>
        </p:nvSpPr>
        <p:spPr/>
        <p:txBody>
          <a:bodyPr/>
          <a:lstStyle/>
          <a:p>
            <a:pPr>
              <a:defRPr/>
            </a:pPr>
            <a:r>
              <a:rPr lang="en-GB" dirty="0"/>
              <a:t>Vaccination against shingles (Herpes Zoster)</a:t>
            </a:r>
            <a:endParaRPr lang="en-US" dirty="0"/>
          </a:p>
        </p:txBody>
      </p:sp>
      <p:sp>
        <p:nvSpPr>
          <p:cNvPr id="5" name="Footer Placeholder 4"/>
          <p:cNvSpPr>
            <a:spLocks noGrp="1"/>
          </p:cNvSpPr>
          <p:nvPr>
            <p:ph type="ftr" sz="quarter" idx="11"/>
          </p:nvPr>
        </p:nvSpPr>
        <p:spPr/>
        <p:txBody>
          <a:bodyPr/>
          <a:lstStyle/>
          <a:p>
            <a:pPr>
              <a:defRPr/>
            </a:pPr>
            <a:fld id="{C407D4F3-E446-488F-911A-838CA753019C}" type="slidenum">
              <a:rPr lang="en-GB" smtClean="0"/>
              <a:t>15</a:t>
            </a:fld>
            <a:endParaRPr lang="en-US" dirty="0"/>
          </a:p>
        </p:txBody>
      </p:sp>
    </p:spTree>
    <p:extLst>
      <p:ext uri="{BB962C8B-B14F-4D97-AF65-F5344CB8AC3E}">
        <p14:creationId xmlns:p14="http://schemas.microsoft.com/office/powerpoint/2010/main" val="3593308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C0DB4-0D20-472E-83A3-2B561AFB91BA}"/>
              </a:ext>
            </a:extLst>
          </p:cNvPr>
          <p:cNvSpPr>
            <a:spLocks noGrp="1"/>
          </p:cNvSpPr>
          <p:nvPr>
            <p:ph type="title"/>
          </p:nvPr>
        </p:nvSpPr>
        <p:spPr>
          <a:xfrm>
            <a:off x="330200" y="168399"/>
            <a:ext cx="10515600" cy="972607"/>
          </a:xfrm>
        </p:spPr>
        <p:txBody>
          <a:bodyPr>
            <a:normAutofit fontScale="90000"/>
          </a:bodyPr>
          <a:lstStyle/>
          <a:p>
            <a:r>
              <a:rPr lang="en-GB" dirty="0"/>
              <a:t>Changes to the shingles vaccination programme from 1 September 2023</a:t>
            </a:r>
          </a:p>
        </p:txBody>
      </p:sp>
      <p:sp>
        <p:nvSpPr>
          <p:cNvPr id="3" name="Content Placeholder 2">
            <a:extLst>
              <a:ext uri="{FF2B5EF4-FFF2-40B4-BE49-F238E27FC236}">
                <a16:creationId xmlns:a16="http://schemas.microsoft.com/office/drawing/2014/main" id="{9DF5C013-5AA9-83B7-0D03-A1896EAD13FA}"/>
              </a:ext>
            </a:extLst>
          </p:cNvPr>
          <p:cNvSpPr>
            <a:spLocks noGrp="1"/>
          </p:cNvSpPr>
          <p:nvPr>
            <p:ph idx="1"/>
          </p:nvPr>
        </p:nvSpPr>
        <p:spPr>
          <a:xfrm>
            <a:off x="330205" y="1600200"/>
            <a:ext cx="11123857" cy="4838650"/>
          </a:xfrm>
        </p:spPr>
        <p:txBody>
          <a:bodyPr>
            <a:normAutofit fontScale="85000" lnSpcReduction="20000"/>
          </a:bodyPr>
          <a:lstStyle/>
          <a:p>
            <a:pPr>
              <a:lnSpc>
                <a:spcPct val="120000"/>
              </a:lnSpc>
            </a:pPr>
            <a:r>
              <a:rPr lang="en-GB" dirty="0"/>
              <a:t>in February 2019, based on impact and cost effectiveness modelling, the JCVI recommended that the national shingles immunisation programme be changed such that Shingrix is offered</a:t>
            </a:r>
          </a:p>
          <a:p>
            <a:pPr lvl="1"/>
            <a:r>
              <a:rPr lang="en-GB" dirty="0"/>
              <a:t>routinely at 60 years of age</a:t>
            </a:r>
          </a:p>
          <a:p>
            <a:pPr lvl="1"/>
            <a:r>
              <a:rPr lang="en-GB" dirty="0"/>
              <a:t>to immunocompromised individuals aged 50 years and over</a:t>
            </a:r>
          </a:p>
          <a:p>
            <a:pPr>
              <a:lnSpc>
                <a:spcPct val="120000"/>
              </a:lnSpc>
            </a:pPr>
            <a:r>
              <a:rPr lang="en-GB" dirty="0"/>
              <a:t>JCVI also advised a catch-up of 60 to 70 year olds that should be implemented in stages, starting with vaccination of those turning 65 and 70 years, then moving to vaccination of those turning 60 and 65 years, following which time vaccination could then be routinely offered to those turning 60 years of age</a:t>
            </a:r>
          </a:p>
          <a:p>
            <a:pPr>
              <a:lnSpc>
                <a:spcPct val="110000"/>
              </a:lnSpc>
            </a:pPr>
            <a:r>
              <a:rPr lang="en-GB" dirty="0"/>
              <a:t>the advice was based on the high efficacy, safety, and immunogenicity of Shingrix observed in clinical trials</a:t>
            </a:r>
          </a:p>
          <a:p>
            <a:pPr>
              <a:lnSpc>
                <a:spcPct val="120000"/>
              </a:lnSpc>
            </a:pPr>
            <a:r>
              <a:rPr lang="en-GB" dirty="0"/>
              <a:t>evidence suggests that Shingrix provides a substantially longer duration of protection from shingles than Zostavax</a:t>
            </a:r>
          </a:p>
          <a:p>
            <a:r>
              <a:rPr lang="en-GB" dirty="0"/>
              <a:t>there is now sufficient supply of Shingrix to implement the JCVI recommendations</a:t>
            </a:r>
          </a:p>
          <a:p>
            <a:r>
              <a:rPr lang="en-GB" sz="2400" dirty="0">
                <a:solidFill>
                  <a:srgbClr val="231F20"/>
                </a:solidFill>
                <a:ea typeface="Calibri" panose="020F0502020204030204" pitchFamily="34" charset="0"/>
                <a:cs typeface="Times New Roman" panose="02020603050405020304" pitchFamily="18" charset="0"/>
              </a:rPr>
              <a:t>t</a:t>
            </a:r>
            <a:r>
              <a:rPr lang="en-GB" sz="24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he changes to the programme should be implemented from 1 September 2023</a:t>
            </a:r>
            <a:endParaRPr lang="en-GB" dirty="0"/>
          </a:p>
          <a:p>
            <a:endParaRPr lang="en-GB" dirty="0"/>
          </a:p>
        </p:txBody>
      </p:sp>
      <p:sp>
        <p:nvSpPr>
          <p:cNvPr id="5" name="Slide Number Placeholder 4">
            <a:extLst>
              <a:ext uri="{FF2B5EF4-FFF2-40B4-BE49-F238E27FC236}">
                <a16:creationId xmlns:a16="http://schemas.microsoft.com/office/drawing/2014/main" id="{7D5B9FFE-26DC-D0C4-BE55-0E84BC76F0E7}"/>
              </a:ext>
            </a:extLst>
          </p:cNvPr>
          <p:cNvSpPr>
            <a:spLocks noGrp="1"/>
          </p:cNvSpPr>
          <p:nvPr>
            <p:ph type="sldNum" sz="quarter" idx="11"/>
          </p:nvPr>
        </p:nvSpPr>
        <p:spPr/>
        <p:txBody>
          <a:bodyPr/>
          <a:lstStyle/>
          <a:p>
            <a:fld id="{344369E4-5DE7-46E5-874E-4FD437973785}" type="slidenum">
              <a:rPr lang="en-GB" smtClean="0"/>
              <a:pPr/>
              <a:t>16</a:t>
            </a:fld>
            <a:endParaRPr lang="en-GB" sz="1400" dirty="0"/>
          </a:p>
        </p:txBody>
      </p:sp>
      <p:sp>
        <p:nvSpPr>
          <p:cNvPr id="6" name="Slide Number Placeholder 3">
            <a:extLst>
              <a:ext uri="{FF2B5EF4-FFF2-40B4-BE49-F238E27FC236}">
                <a16:creationId xmlns:a16="http://schemas.microsoft.com/office/drawing/2014/main" id="{B96036FD-4E73-5B85-BC85-7346D110D2D6}"/>
              </a:ext>
            </a:extLst>
          </p:cNvPr>
          <p:cNvSpPr>
            <a:spLocks noGrp="1"/>
          </p:cNvSpPr>
          <p:nvPr>
            <p:ph type="ftr" sz="quarter" idx="10"/>
          </p:nvPr>
        </p:nvSpPr>
        <p:spPr>
          <a:xfrm>
            <a:off x="838200" y="6438900"/>
            <a:ext cx="10007600" cy="363538"/>
          </a:xfrm>
        </p:spPr>
        <p:txBody>
          <a:bodyPr/>
          <a:lstStyle/>
          <a:p>
            <a:pPr>
              <a:defRPr/>
            </a:pPr>
            <a:r>
              <a:rPr lang="en-GB" dirty="0"/>
              <a:t>Vaccination against shingles (Herpes Zoster)</a:t>
            </a:r>
            <a:endParaRPr lang="en-US" dirty="0"/>
          </a:p>
        </p:txBody>
      </p:sp>
    </p:spTree>
    <p:extLst>
      <p:ext uri="{BB962C8B-B14F-4D97-AF65-F5344CB8AC3E}">
        <p14:creationId xmlns:p14="http://schemas.microsoft.com/office/powerpoint/2010/main" val="537975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2D687-EF05-FC2F-C31A-6EB9CC1C8895}"/>
              </a:ext>
            </a:extLst>
          </p:cNvPr>
          <p:cNvSpPr>
            <a:spLocks noGrp="1"/>
          </p:cNvSpPr>
          <p:nvPr>
            <p:ph type="title"/>
          </p:nvPr>
        </p:nvSpPr>
        <p:spPr/>
        <p:txBody>
          <a:bodyPr>
            <a:normAutofit fontScale="90000"/>
          </a:bodyPr>
          <a:lstStyle/>
          <a:p>
            <a:r>
              <a:rPr lang="en-GB" dirty="0"/>
              <a:t>Key points </a:t>
            </a:r>
            <a:r>
              <a:rPr lang="en-GB" sz="4000" dirty="0">
                <a:effectLst/>
                <a:latin typeface="Arial" panose="020B0604020202020204" pitchFamily="34" charset="0"/>
                <a:ea typeface="Calibri" panose="020F0502020204030204" pitchFamily="34" charset="0"/>
                <a:cs typeface="Times New Roman" panose="02020603050405020304" pitchFamily="18" charset="0"/>
              </a:rPr>
              <a:t>about the changes to the programme (1) </a:t>
            </a:r>
            <a:r>
              <a:rPr lang="en-GB" dirty="0">
                <a:effectLst/>
                <a:latin typeface="Arial" panose="020B0604020202020204" pitchFamily="34" charset="0"/>
                <a:ea typeface="Calibri" panose="020F0502020204030204" pitchFamily="34" charset="0"/>
                <a:cs typeface="Times New Roman" panose="02020603050405020304" pitchFamily="18" charset="0"/>
              </a:rPr>
              <a:t>Change of vaccine</a:t>
            </a:r>
            <a:br>
              <a:rPr lang="en-GB" sz="4000" dirty="0">
                <a:effectLst/>
                <a:latin typeface="Arial" panose="020B060402020202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6CD0632B-8CEB-D1D4-43D9-A42F80C3023B}"/>
              </a:ext>
            </a:extLst>
          </p:cNvPr>
          <p:cNvSpPr>
            <a:spLocks noGrp="1"/>
          </p:cNvSpPr>
          <p:nvPr>
            <p:ph idx="1"/>
          </p:nvPr>
        </p:nvSpPr>
        <p:spPr/>
        <p:txBody>
          <a:bodyPr>
            <a:normAutofit/>
          </a:bodyPr>
          <a:lstStyle/>
          <a:p>
            <a:pPr>
              <a:lnSpc>
                <a:spcPts val="1800"/>
              </a:lnSpc>
              <a:spcAft>
                <a:spcPts val="250"/>
              </a:spcAft>
              <a:tabLst>
                <a:tab pos="228600" algn="l"/>
              </a:tabLst>
            </a:pPr>
            <a:r>
              <a:rPr lang="en-GB" sz="18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Shingrix will replace Zostavax for the whole shingles programme</a:t>
            </a:r>
          </a:p>
          <a:p>
            <a:pPr>
              <a:lnSpc>
                <a:spcPts val="1800"/>
              </a:lnSpc>
              <a:spcAft>
                <a:spcPts val="250"/>
              </a:spcAft>
              <a:tabLst>
                <a:tab pos="228600" algn="l"/>
              </a:tabLst>
            </a:pPr>
            <a:r>
              <a:rPr lang="en-GB" sz="18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Shingrix will require a 2-dose schedule for all cohorts, but the dosing interval will differ for severely immunosuppressed and immunocompetent patients</a:t>
            </a:r>
          </a:p>
          <a:p>
            <a:pPr>
              <a:lnSpc>
                <a:spcPts val="1800"/>
              </a:lnSpc>
              <a:spcAft>
                <a:spcPts val="250"/>
              </a:spcAft>
              <a:tabLst>
                <a:tab pos="228600" algn="l"/>
              </a:tabLst>
            </a:pPr>
            <a:r>
              <a:rPr lang="en-GB" sz="1800" dirty="0">
                <a:solidFill>
                  <a:srgbClr val="231F20"/>
                </a:solidFill>
                <a:ea typeface="Calibri" panose="020F0502020204030204" pitchFamily="34" charset="0"/>
                <a:cs typeface="Times New Roman" panose="02020603050405020304" pitchFamily="18" charset="0"/>
              </a:rPr>
              <a:t>i</a:t>
            </a:r>
            <a:r>
              <a:rPr lang="en-GB" sz="18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ndividuals who have received Zostavax previously should not be revaccinated with Shingrix</a:t>
            </a:r>
          </a:p>
          <a:p>
            <a:pPr>
              <a:lnSpc>
                <a:spcPts val="1800"/>
              </a:lnSpc>
              <a:spcAft>
                <a:spcPts val="1400"/>
              </a:spcAft>
              <a:tabLst>
                <a:tab pos="228600" algn="l"/>
              </a:tabLst>
            </a:pPr>
            <a:r>
              <a:rPr lang="en-GB" sz="18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Shingrix should be offered to all people reaching the eligible age on or after 1 September 2023 </a:t>
            </a:r>
          </a:p>
          <a:p>
            <a:pPr>
              <a:lnSpc>
                <a:spcPts val="1800"/>
              </a:lnSpc>
              <a:spcBef>
                <a:spcPts val="600"/>
              </a:spcBef>
              <a:spcAft>
                <a:spcPts val="1400"/>
              </a:spcAft>
              <a:tabLst>
                <a:tab pos="228600" algn="l"/>
              </a:tabLst>
            </a:pPr>
            <a:r>
              <a:rPr lang="en-GB" sz="18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shingles vaccination should continue to be offered year-round: patients can be immunised with shingles vaccine at any point in the year as soon as they reach eligible age</a:t>
            </a:r>
          </a:p>
          <a:p>
            <a:pPr>
              <a:lnSpc>
                <a:spcPts val="1800"/>
              </a:lnSpc>
              <a:spcAft>
                <a:spcPts val="250"/>
              </a:spcAft>
              <a:tabLst>
                <a:tab pos="228600" algn="l"/>
              </a:tabLst>
              <a:defRPr/>
            </a:pPr>
            <a:r>
              <a:rPr lang="en-GB" sz="1800" dirty="0">
                <a:solidFill>
                  <a:srgbClr val="231F20"/>
                </a:solidFill>
                <a:ea typeface="Calibri" panose="020F0502020204030204" pitchFamily="34" charset="0"/>
                <a:cs typeface="Times New Roman" panose="02020603050405020304" pitchFamily="18" charset="0"/>
              </a:rPr>
              <a:t>t</a:t>
            </a:r>
            <a:r>
              <a:rPr kumimoji="0" lang="en-GB" sz="1800" b="0" i="0" u="none" strike="noStrike" kern="1200" cap="none" spc="0" normalizeH="0" baseline="0" noProof="0" dirty="0">
                <a:ln>
                  <a:noFill/>
                </a:ln>
                <a:solidFill>
                  <a:srgbClr val="231F20"/>
                </a:solidFill>
                <a:effectLst/>
                <a:uLnTx/>
                <a:uFillTx/>
                <a:latin typeface="Arial" panose="020B0604020202020204" pitchFamily="34" charset="0"/>
                <a:ea typeface="Calibri" panose="020F0502020204030204" pitchFamily="34" charset="0"/>
                <a:cs typeface="Times New Roman" panose="02020603050405020304" pitchFamily="18" charset="0"/>
              </a:rPr>
              <a:t>hose cohorts previously eligible for Zostavax who are under 80 years of age should continue to be offered Zostavax until central stocks (ordered via ImmForm) deplete, after which they should be offered Shingrix</a:t>
            </a:r>
          </a:p>
          <a:p>
            <a:pPr>
              <a:lnSpc>
                <a:spcPts val="1800"/>
              </a:lnSpc>
              <a:spcAft>
                <a:spcPts val="250"/>
              </a:spcAft>
              <a:tabLst>
                <a:tab pos="228600" algn="l"/>
              </a:tabLst>
              <a:defRPr/>
            </a:pPr>
            <a:r>
              <a:rPr lang="en-GB" sz="18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Shingrix can be administered at the same time as, or at any interval from, other vaccines including influenza vaccines and the 23-valent pneumococcal polysaccharide vaccine (PPV23) </a:t>
            </a:r>
            <a:endParaRPr kumimoji="0" lang="en-GB" sz="1800" b="0" i="0" u="none" strike="noStrike" kern="1200" cap="none" spc="0" normalizeH="0" baseline="0" noProof="0" dirty="0">
              <a:ln>
                <a:noFill/>
              </a:ln>
              <a:solidFill>
                <a:srgbClr val="231F2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1BBE98C5-40D7-1EA6-6D4C-DC42399DC76C}"/>
              </a:ext>
            </a:extLst>
          </p:cNvPr>
          <p:cNvSpPr>
            <a:spLocks noGrp="1"/>
          </p:cNvSpPr>
          <p:nvPr>
            <p:ph type="sldNum" sz="quarter" idx="11"/>
          </p:nvPr>
        </p:nvSpPr>
        <p:spPr/>
        <p:txBody>
          <a:bodyPr/>
          <a:lstStyle/>
          <a:p>
            <a:fld id="{344369E4-5DE7-46E5-874E-4FD437973785}" type="slidenum">
              <a:rPr lang="en-GB" smtClean="0"/>
              <a:pPr/>
              <a:t>17</a:t>
            </a:fld>
            <a:endParaRPr lang="en-GB" sz="1400" dirty="0"/>
          </a:p>
        </p:txBody>
      </p:sp>
      <p:sp>
        <p:nvSpPr>
          <p:cNvPr id="7" name="Slide Number Placeholder 3">
            <a:extLst>
              <a:ext uri="{FF2B5EF4-FFF2-40B4-BE49-F238E27FC236}">
                <a16:creationId xmlns:a16="http://schemas.microsoft.com/office/drawing/2014/main" id="{AA709316-9096-1C44-1FE0-170DEAB768AF}"/>
              </a:ext>
            </a:extLst>
          </p:cNvPr>
          <p:cNvSpPr>
            <a:spLocks noGrp="1"/>
          </p:cNvSpPr>
          <p:nvPr>
            <p:ph type="ftr" sz="quarter" idx="10"/>
          </p:nvPr>
        </p:nvSpPr>
        <p:spPr>
          <a:xfrm>
            <a:off x="838200" y="6438900"/>
            <a:ext cx="10007600" cy="363538"/>
          </a:xfrm>
        </p:spPr>
        <p:txBody>
          <a:bodyPr/>
          <a:lstStyle/>
          <a:p>
            <a:pPr>
              <a:defRPr/>
            </a:pPr>
            <a:r>
              <a:rPr lang="en-GB" dirty="0"/>
              <a:t>Vaccination against shingles (Herpes Zoster)</a:t>
            </a:r>
            <a:endParaRPr lang="en-US" dirty="0"/>
          </a:p>
        </p:txBody>
      </p:sp>
    </p:spTree>
    <p:extLst>
      <p:ext uri="{BB962C8B-B14F-4D97-AF65-F5344CB8AC3E}">
        <p14:creationId xmlns:p14="http://schemas.microsoft.com/office/powerpoint/2010/main" val="261596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2D687-EF05-FC2F-C31A-6EB9CC1C8895}"/>
              </a:ext>
            </a:extLst>
          </p:cNvPr>
          <p:cNvSpPr>
            <a:spLocks noGrp="1"/>
          </p:cNvSpPr>
          <p:nvPr>
            <p:ph type="title"/>
          </p:nvPr>
        </p:nvSpPr>
        <p:spPr/>
        <p:txBody>
          <a:bodyPr>
            <a:normAutofit fontScale="90000"/>
          </a:bodyPr>
          <a:lstStyle/>
          <a:p>
            <a:r>
              <a:rPr lang="en-GB" sz="3600" dirty="0"/>
              <a:t>Key points </a:t>
            </a:r>
            <a:r>
              <a:rPr lang="en-GB" sz="3600" dirty="0">
                <a:effectLst/>
                <a:latin typeface="Arial" panose="020B0604020202020204" pitchFamily="34" charset="0"/>
                <a:ea typeface="Calibri" panose="020F0502020204030204" pitchFamily="34" charset="0"/>
                <a:cs typeface="Times New Roman" panose="02020603050405020304" pitchFamily="18" charset="0"/>
              </a:rPr>
              <a:t>about the changes to the programme (2) Changes to eligibility: severely immunosuppressed</a:t>
            </a:r>
            <a:br>
              <a:rPr lang="en-GB" sz="4000" dirty="0">
                <a:effectLst/>
                <a:latin typeface="Arial" panose="020B060402020202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6CD0632B-8CEB-D1D4-43D9-A42F80C3023B}"/>
              </a:ext>
            </a:extLst>
          </p:cNvPr>
          <p:cNvSpPr>
            <a:spLocks noGrp="1"/>
          </p:cNvSpPr>
          <p:nvPr>
            <p:ph idx="1"/>
          </p:nvPr>
        </p:nvSpPr>
        <p:spPr>
          <a:xfrm>
            <a:off x="330205" y="1774825"/>
            <a:ext cx="11123857" cy="4506231"/>
          </a:xfrm>
        </p:spPr>
        <p:txBody>
          <a:bodyPr>
            <a:normAutofit/>
          </a:bodyPr>
          <a:lstStyle/>
          <a:p>
            <a:pPr marL="0" indent="0">
              <a:buNone/>
            </a:pPr>
            <a:r>
              <a:rPr lang="en-GB" sz="1800" b="1" dirty="0"/>
              <a:t>Severely immunosuppressed cohort </a:t>
            </a:r>
          </a:p>
          <a:p>
            <a:pPr>
              <a:lnSpc>
                <a:spcPct val="120000"/>
              </a:lnSpc>
            </a:pPr>
            <a:r>
              <a:rPr lang="en-GB" sz="1800" dirty="0"/>
              <a:t>since September 2021, Shingrix has been available to immunocompromised individuals aged 70 to 79 years, who are contraindicated to receive Zostavax</a:t>
            </a:r>
          </a:p>
          <a:p>
            <a:pPr>
              <a:lnSpc>
                <a:spcPct val="120000"/>
              </a:lnSpc>
            </a:pPr>
            <a:r>
              <a:rPr lang="en-GB" sz="1800" dirty="0"/>
              <a:t>the forthcoming change from 1 September 2023 will expand the eligibility to all severely immunosuppressed individuals (eligibility as defined in the Green Book Shingles Chapter 28a) aged 50 years and over (with no upper age limit)</a:t>
            </a:r>
          </a:p>
          <a:p>
            <a:pPr>
              <a:lnSpc>
                <a:spcPct val="100000"/>
              </a:lnSpc>
            </a:pPr>
            <a:r>
              <a:rPr lang="en-GB" sz="1800" dirty="0"/>
              <a:t>severely immunosuppressed individuals who have already received 2 doses of Shingrix do not need to receive re-vaccination or additional doses</a:t>
            </a:r>
          </a:p>
          <a:p>
            <a:pPr>
              <a:lnSpc>
                <a:spcPct val="110000"/>
              </a:lnSpc>
            </a:pPr>
            <a:r>
              <a:rPr lang="en-GB" sz="1800" dirty="0"/>
              <a:t>severely immunosuppressed individuals represent the highest priority for vaccination given their risk of severe disease, and therefore the programme aims to catch up all severely immunosuppressed individuals aged 50 years and over in the first year of the programme implementation</a:t>
            </a:r>
          </a:p>
          <a:p>
            <a:r>
              <a:rPr lang="en-GB" sz="1800" dirty="0"/>
              <a:t>the second dose of Shingrix should be given 8 weeks to 6 months after the first dose for this cohort</a:t>
            </a:r>
          </a:p>
          <a:p>
            <a:pPr marL="0" indent="0">
              <a:buNone/>
            </a:pPr>
            <a:endParaRPr lang="en-GB" sz="1800" dirty="0"/>
          </a:p>
          <a:p>
            <a:pPr marL="0" indent="0">
              <a:buNone/>
            </a:pPr>
            <a:endParaRPr lang="en-GB" sz="1800" dirty="0"/>
          </a:p>
        </p:txBody>
      </p:sp>
      <p:sp>
        <p:nvSpPr>
          <p:cNvPr id="5" name="Slide Number Placeholder 4">
            <a:extLst>
              <a:ext uri="{FF2B5EF4-FFF2-40B4-BE49-F238E27FC236}">
                <a16:creationId xmlns:a16="http://schemas.microsoft.com/office/drawing/2014/main" id="{1BBE98C5-40D7-1EA6-6D4C-DC42399DC76C}"/>
              </a:ext>
            </a:extLst>
          </p:cNvPr>
          <p:cNvSpPr>
            <a:spLocks noGrp="1"/>
          </p:cNvSpPr>
          <p:nvPr>
            <p:ph type="sldNum" sz="quarter" idx="11"/>
          </p:nvPr>
        </p:nvSpPr>
        <p:spPr/>
        <p:txBody>
          <a:bodyPr/>
          <a:lstStyle/>
          <a:p>
            <a:fld id="{344369E4-5DE7-46E5-874E-4FD437973785}" type="slidenum">
              <a:rPr lang="en-GB" smtClean="0"/>
              <a:pPr/>
              <a:t>18</a:t>
            </a:fld>
            <a:endParaRPr lang="en-GB" sz="1400" dirty="0"/>
          </a:p>
        </p:txBody>
      </p:sp>
      <p:sp>
        <p:nvSpPr>
          <p:cNvPr id="6" name="Slide Number Placeholder 3">
            <a:extLst>
              <a:ext uri="{FF2B5EF4-FFF2-40B4-BE49-F238E27FC236}">
                <a16:creationId xmlns:a16="http://schemas.microsoft.com/office/drawing/2014/main" id="{4C51C89F-4441-36A1-DEE9-E4226C9BA703}"/>
              </a:ext>
            </a:extLst>
          </p:cNvPr>
          <p:cNvSpPr>
            <a:spLocks noGrp="1"/>
          </p:cNvSpPr>
          <p:nvPr>
            <p:ph type="ftr" sz="quarter" idx="10"/>
          </p:nvPr>
        </p:nvSpPr>
        <p:spPr>
          <a:xfrm>
            <a:off x="838200" y="6438900"/>
            <a:ext cx="10007600" cy="363538"/>
          </a:xfrm>
        </p:spPr>
        <p:txBody>
          <a:bodyPr/>
          <a:lstStyle/>
          <a:p>
            <a:pPr>
              <a:defRPr/>
            </a:pPr>
            <a:r>
              <a:rPr lang="en-GB" dirty="0"/>
              <a:t>Vaccination against shingles (Herpes Zoster)</a:t>
            </a:r>
            <a:endParaRPr lang="en-US" dirty="0"/>
          </a:p>
        </p:txBody>
      </p:sp>
    </p:spTree>
    <p:extLst>
      <p:ext uri="{BB962C8B-B14F-4D97-AF65-F5344CB8AC3E}">
        <p14:creationId xmlns:p14="http://schemas.microsoft.com/office/powerpoint/2010/main" val="2240587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F1BB7-C765-0FA9-30C9-D70D524B99BD}"/>
              </a:ext>
            </a:extLst>
          </p:cNvPr>
          <p:cNvSpPr>
            <a:spLocks noGrp="1"/>
          </p:cNvSpPr>
          <p:nvPr>
            <p:ph type="title"/>
          </p:nvPr>
        </p:nvSpPr>
        <p:spPr>
          <a:xfrm>
            <a:off x="330206" y="179416"/>
            <a:ext cx="6546844" cy="972607"/>
          </a:xfrm>
        </p:spPr>
        <p:txBody>
          <a:bodyPr>
            <a:normAutofit fontScale="90000"/>
          </a:bodyPr>
          <a:lstStyle/>
          <a:p>
            <a:r>
              <a:rPr lang="en-GB" dirty="0"/>
              <a:t>Green Book: Definition of severe immunosuppression</a:t>
            </a:r>
          </a:p>
        </p:txBody>
      </p:sp>
      <p:sp>
        <p:nvSpPr>
          <p:cNvPr id="3" name="Content Placeholder 2">
            <a:extLst>
              <a:ext uri="{FF2B5EF4-FFF2-40B4-BE49-F238E27FC236}">
                <a16:creationId xmlns:a16="http://schemas.microsoft.com/office/drawing/2014/main" id="{80B8FF8D-E0B4-2016-A097-4C15F4978B22}"/>
              </a:ext>
            </a:extLst>
          </p:cNvPr>
          <p:cNvSpPr>
            <a:spLocks noGrp="1"/>
          </p:cNvSpPr>
          <p:nvPr>
            <p:ph sz="half" idx="1"/>
          </p:nvPr>
        </p:nvSpPr>
        <p:spPr>
          <a:xfrm>
            <a:off x="838199" y="1825625"/>
            <a:ext cx="5257801" cy="4351338"/>
          </a:xfrm>
        </p:spPr>
        <p:txBody>
          <a:bodyPr>
            <a:normAutofit/>
          </a:bodyPr>
          <a:lstStyle/>
          <a:p>
            <a:pPr marL="0" indent="0">
              <a:buNone/>
            </a:pPr>
            <a:r>
              <a:rPr lang="en-US" sz="1800" spc="-10" dirty="0">
                <a:effectLst/>
                <a:latin typeface="Arial" panose="020B0604020202020204" pitchFamily="34" charset="0"/>
                <a:ea typeface="Arial" panose="020B0604020202020204" pitchFamily="34" charset="0"/>
              </a:rPr>
              <a:t>For details about which individuals</a:t>
            </a:r>
            <a:r>
              <a:rPr lang="en-US" sz="1800" spc="-7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with</a:t>
            </a:r>
            <a:r>
              <a:rPr lang="en-US" sz="1800" spc="-6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severe</a:t>
            </a:r>
            <a:r>
              <a:rPr lang="en-US" sz="1800" spc="-6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immunosuppression</a:t>
            </a:r>
            <a:r>
              <a:rPr lang="en-US" sz="1800" spc="-6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should </a:t>
            </a:r>
            <a:r>
              <a:rPr lang="en-US" sz="1800" spc="-20" dirty="0">
                <a:effectLst/>
                <a:latin typeface="Arial" panose="020B0604020202020204" pitchFamily="34" charset="0"/>
                <a:ea typeface="Arial" panose="020B0604020202020204" pitchFamily="34" charset="0"/>
              </a:rPr>
              <a:t>be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offered Shingrix vaccine from 50 years of age, vaccinators should refer to the box in the </a:t>
            </a:r>
            <a:r>
              <a:rPr lang="en-GB" sz="1800" u="sng" dirty="0">
                <a:solidFill>
                  <a:srgbClr val="365F91"/>
                </a:solidFill>
                <a:effectLst/>
                <a:latin typeface="Arial" panose="020B0604020202020204" pitchFamily="34" charset="0"/>
                <a:ea typeface="Times New Roman" panose="02020603050405020304" pitchFamily="18" charset="0"/>
                <a:cs typeface="Times New Roman" panose="02020603050405020304" pitchFamily="18" charset="0"/>
                <a:hlinkClick r:id="rId3"/>
              </a:rPr>
              <a:t>Green Book Shingles Chapter 28a</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p>
          <a:p>
            <a:pPr marL="0" indent="0">
              <a:buNone/>
            </a:pPr>
            <a:r>
              <a:rPr lang="en-US" sz="1800" spc="-30" dirty="0">
                <a:effectLst/>
                <a:latin typeface="Arial" panose="020B0604020202020204" pitchFamily="34" charset="0"/>
                <a:ea typeface="Arial" panose="020B0604020202020204" pitchFamily="34" charset="0"/>
              </a:rPr>
              <a:t>If there is any doubt, individual patients should be discussed with their specialist.</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GB" sz="1800" dirty="0">
              <a:ea typeface="Times New Roman" panose="02020603050405020304" pitchFamily="18" charset="0"/>
              <a:cs typeface="Times New Roman" panose="02020603050405020304" pitchFamily="18" charset="0"/>
            </a:endParaRPr>
          </a:p>
          <a:p>
            <a:pPr marL="0" indent="0">
              <a:buNone/>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GB" sz="1800" dirty="0">
              <a:ea typeface="Times New Roman" panose="02020603050405020304" pitchFamily="18" charset="0"/>
              <a:cs typeface="Times New Roman" panose="02020603050405020304" pitchFamily="18" charset="0"/>
            </a:endParaRPr>
          </a:p>
          <a:p>
            <a:pPr marL="0" indent="0">
              <a:buNone/>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5" name="Footer Placeholder 4">
            <a:extLst>
              <a:ext uri="{FF2B5EF4-FFF2-40B4-BE49-F238E27FC236}">
                <a16:creationId xmlns:a16="http://schemas.microsoft.com/office/drawing/2014/main" id="{C214B4EC-F000-D68D-288C-0EDBFA54D981}"/>
              </a:ext>
            </a:extLst>
          </p:cNvPr>
          <p:cNvSpPr>
            <a:spLocks noGrp="1"/>
          </p:cNvSpPr>
          <p:nvPr>
            <p:ph type="ftr" sz="quarter" idx="10"/>
          </p:nvPr>
        </p:nvSpPr>
        <p:spPr>
          <a:xfrm>
            <a:off x="838200" y="6496784"/>
            <a:ext cx="10007606" cy="363600"/>
          </a:xfrm>
        </p:spPr>
        <p:txBody>
          <a:bodyPr/>
          <a:lstStyle/>
          <a:p>
            <a:pPr>
              <a:defRPr/>
            </a:pPr>
            <a:r>
              <a:rPr lang="en-GB" dirty="0"/>
              <a:t>Vaccination against shingles (Herpes Zoster)</a:t>
            </a:r>
            <a:endParaRPr lang="en-US" dirty="0"/>
          </a:p>
          <a:p>
            <a:pPr>
              <a:defRPr/>
            </a:pPr>
            <a:endParaRPr lang="en-US" dirty="0"/>
          </a:p>
        </p:txBody>
      </p:sp>
      <p:sp>
        <p:nvSpPr>
          <p:cNvPr id="6" name="Slide Number Placeholder 5">
            <a:extLst>
              <a:ext uri="{FF2B5EF4-FFF2-40B4-BE49-F238E27FC236}">
                <a16:creationId xmlns:a16="http://schemas.microsoft.com/office/drawing/2014/main" id="{ABF6C78B-0639-DC67-D10D-796D621A0968}"/>
              </a:ext>
            </a:extLst>
          </p:cNvPr>
          <p:cNvSpPr>
            <a:spLocks noGrp="1"/>
          </p:cNvSpPr>
          <p:nvPr>
            <p:ph type="sldNum" sz="quarter" idx="11"/>
          </p:nvPr>
        </p:nvSpPr>
        <p:spPr>
          <a:xfrm>
            <a:off x="130629" y="6355534"/>
            <a:ext cx="596332" cy="448442"/>
          </a:xfrm>
        </p:spPr>
        <p:txBody>
          <a:bodyPr/>
          <a:lstStyle/>
          <a:p>
            <a:fld id="{344369E4-5DE7-46E5-874E-4FD437973785}" type="slidenum">
              <a:rPr lang="en-GB" smtClean="0"/>
              <a:pPr/>
              <a:t>19</a:t>
            </a:fld>
            <a:endParaRPr lang="en-GB" sz="1400" dirty="0"/>
          </a:p>
        </p:txBody>
      </p:sp>
      <p:sp>
        <p:nvSpPr>
          <p:cNvPr id="4" name="TextBox 3">
            <a:extLst>
              <a:ext uri="{FF2B5EF4-FFF2-40B4-BE49-F238E27FC236}">
                <a16:creationId xmlns:a16="http://schemas.microsoft.com/office/drawing/2014/main" id="{94404F9C-B9A0-9A62-90B7-8652A1B5F2BB}"/>
              </a:ext>
            </a:extLst>
          </p:cNvPr>
          <p:cNvSpPr txBox="1"/>
          <p:nvPr/>
        </p:nvSpPr>
        <p:spPr>
          <a:xfrm>
            <a:off x="1947495" y="5912009"/>
            <a:ext cx="4929555" cy="584775"/>
          </a:xfrm>
          <a:prstGeom prst="rect">
            <a:avLst/>
          </a:prstGeom>
          <a:noFill/>
        </p:spPr>
        <p:txBody>
          <a:bodyPr wrap="none" rtlCol="0">
            <a:spAutoFit/>
          </a:bodyPr>
          <a:lstStyle/>
          <a:p>
            <a:r>
              <a:rPr lang="en-GB" sz="1400" dirty="0"/>
              <a:t>Box from </a:t>
            </a:r>
            <a:r>
              <a:rPr lang="en-GB" sz="1400" dirty="0">
                <a:effectLst/>
                <a:ea typeface="Times New Roman" panose="02020603050405020304" pitchFamily="18" charset="0"/>
                <a:cs typeface="Times New Roman" panose="02020603050405020304" pitchFamily="18" charset="0"/>
              </a:rPr>
              <a:t>Green Book Chapter 28a Shingles (herpes zoster)</a:t>
            </a:r>
          </a:p>
          <a:p>
            <a:r>
              <a:rPr lang="en-GB" dirty="0"/>
              <a:t> </a:t>
            </a:r>
          </a:p>
        </p:txBody>
      </p:sp>
      <p:pic>
        <p:nvPicPr>
          <p:cNvPr id="9" name="Content Placeholder 7">
            <a:extLst>
              <a:ext uri="{FF2B5EF4-FFF2-40B4-BE49-F238E27FC236}">
                <a16:creationId xmlns:a16="http://schemas.microsoft.com/office/drawing/2014/main" id="{C948E0BE-A768-CAA3-C52B-5BF1FFF1FDC9}"/>
              </a:ext>
            </a:extLst>
          </p:cNvPr>
          <p:cNvPicPr>
            <a:picLocks noChangeAspect="1"/>
          </p:cNvPicPr>
          <p:nvPr/>
        </p:nvPicPr>
        <p:blipFill>
          <a:blip r:embed="rId4"/>
          <a:stretch>
            <a:fillRect/>
          </a:stretch>
        </p:blipFill>
        <p:spPr>
          <a:xfrm>
            <a:off x="6877050" y="0"/>
            <a:ext cx="5311655" cy="6858000"/>
          </a:xfrm>
          <a:prstGeom prst="rect">
            <a:avLst/>
          </a:prstGeom>
          <a:ln>
            <a:solidFill>
              <a:schemeClr val="tx1"/>
            </a:solidFill>
          </a:ln>
        </p:spPr>
      </p:pic>
    </p:spTree>
    <p:extLst>
      <p:ext uri="{BB962C8B-B14F-4D97-AF65-F5344CB8AC3E}">
        <p14:creationId xmlns:p14="http://schemas.microsoft.com/office/powerpoint/2010/main" val="3784541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287935"/>
            <a:ext cx="8028000" cy="648072"/>
          </a:xfrm>
        </p:spPr>
        <p:txBody>
          <a:bodyPr/>
          <a:lstStyle/>
          <a:p>
            <a:r>
              <a:rPr lang="en-GB" dirty="0"/>
              <a:t>Learning outcomes</a:t>
            </a:r>
          </a:p>
        </p:txBody>
      </p:sp>
      <p:sp>
        <p:nvSpPr>
          <p:cNvPr id="3" name="Content Placeholder 2"/>
          <p:cNvSpPr>
            <a:spLocks noGrp="1"/>
          </p:cNvSpPr>
          <p:nvPr>
            <p:ph idx="1"/>
          </p:nvPr>
        </p:nvSpPr>
        <p:spPr>
          <a:xfrm>
            <a:off x="726961" y="1836610"/>
            <a:ext cx="9275349" cy="4351338"/>
          </a:xfrm>
        </p:spPr>
        <p:txBody>
          <a:bodyPr/>
          <a:lstStyle/>
          <a:p>
            <a:pPr marL="0" indent="0">
              <a:buNone/>
            </a:pPr>
            <a:r>
              <a:rPr lang="en-GB" sz="2000" dirty="0"/>
              <a:t>After completing this training, immunisers will be able to:</a:t>
            </a:r>
          </a:p>
          <a:p>
            <a:pPr>
              <a:buFont typeface="Arial" pitchFamily="34" charset="0"/>
              <a:buChar char="•"/>
            </a:pPr>
            <a:r>
              <a:rPr lang="en-GB" sz="2000" dirty="0"/>
              <a:t>describe the aetiology and epidemiology of shingles</a:t>
            </a:r>
          </a:p>
          <a:p>
            <a:pPr>
              <a:buFont typeface="Arial" pitchFamily="34" charset="0"/>
              <a:buChar char="•"/>
            </a:pPr>
            <a:r>
              <a:rPr lang="en-GB" sz="2000" dirty="0"/>
              <a:t>describe the relationship between shingles and chickenpox (varicella zoster) and the severity of shingles</a:t>
            </a:r>
            <a:r>
              <a:rPr lang="en-GB" sz="2000" dirty="0">
                <a:solidFill>
                  <a:srgbClr val="FF0000"/>
                </a:solidFill>
              </a:rPr>
              <a:t> </a:t>
            </a:r>
            <a:r>
              <a:rPr lang="en-GB" sz="2000" dirty="0"/>
              <a:t>disease in the older population</a:t>
            </a:r>
          </a:p>
          <a:p>
            <a:pPr>
              <a:buFont typeface="Arial" pitchFamily="34" charset="0"/>
              <a:buChar char="•"/>
            </a:pPr>
            <a:r>
              <a:rPr lang="en-GB" sz="2000" dirty="0"/>
              <a:t>discuss the important role of vaccination against shingles </a:t>
            </a:r>
          </a:p>
          <a:p>
            <a:pPr>
              <a:buFont typeface="Arial" pitchFamily="34" charset="0"/>
              <a:buChar char="•"/>
            </a:pPr>
            <a:r>
              <a:rPr lang="en-GB" sz="2000" dirty="0"/>
              <a:t>describe the changes to the national shingles vaccination programme from 1 September 2023</a:t>
            </a:r>
          </a:p>
          <a:p>
            <a:pPr>
              <a:buFont typeface="Arial" pitchFamily="34" charset="0"/>
              <a:buChar char="•"/>
            </a:pPr>
            <a:r>
              <a:rPr lang="en-GB" sz="2000" dirty="0"/>
              <a:t>identify sources of additional information</a:t>
            </a: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B2400686-3A87-47A9-A928-C1403AD7CA98}" type="slidenum">
              <a:rPr lang="en-US" smtClean="0"/>
              <a:pPr>
                <a:defRPr/>
              </a:pPr>
              <a:t>2</a:t>
            </a:fld>
            <a:endParaRPr lang="en-US" dirty="0"/>
          </a:p>
        </p:txBody>
      </p:sp>
    </p:spTree>
    <p:extLst>
      <p:ext uri="{BB962C8B-B14F-4D97-AF65-F5344CB8AC3E}">
        <p14:creationId xmlns:p14="http://schemas.microsoft.com/office/powerpoint/2010/main" val="4123340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C0DB4-0D20-472E-83A3-2B561AFB91BA}"/>
              </a:ext>
            </a:extLst>
          </p:cNvPr>
          <p:cNvSpPr>
            <a:spLocks noGrp="1"/>
          </p:cNvSpPr>
          <p:nvPr>
            <p:ph type="title"/>
          </p:nvPr>
        </p:nvSpPr>
        <p:spPr>
          <a:xfrm>
            <a:off x="330205" y="179416"/>
            <a:ext cx="10849423" cy="972607"/>
          </a:xfrm>
        </p:spPr>
        <p:txBody>
          <a:bodyPr>
            <a:normAutofit/>
          </a:bodyPr>
          <a:lstStyle/>
          <a:p>
            <a:r>
              <a:rPr lang="en-GB" sz="3200" dirty="0"/>
              <a:t>Key points </a:t>
            </a:r>
            <a:r>
              <a:rPr lang="en-GB" sz="3200" dirty="0">
                <a:effectLst/>
                <a:latin typeface="Arial" panose="020B0604020202020204" pitchFamily="34" charset="0"/>
                <a:ea typeface="Calibri" panose="020F0502020204030204" pitchFamily="34" charset="0"/>
                <a:cs typeface="Times New Roman" panose="02020603050405020304" pitchFamily="18" charset="0"/>
              </a:rPr>
              <a:t>about the changes to the programme (3) Changes to eligibility: immunocompetent cohort</a:t>
            </a:r>
            <a:endParaRPr lang="en-GB" sz="3200" dirty="0"/>
          </a:p>
        </p:txBody>
      </p:sp>
      <p:sp>
        <p:nvSpPr>
          <p:cNvPr id="3" name="Content Placeholder 2">
            <a:extLst>
              <a:ext uri="{FF2B5EF4-FFF2-40B4-BE49-F238E27FC236}">
                <a16:creationId xmlns:a16="http://schemas.microsoft.com/office/drawing/2014/main" id="{9DF5C013-5AA9-83B7-0D03-A1896EAD13FA}"/>
              </a:ext>
            </a:extLst>
          </p:cNvPr>
          <p:cNvSpPr>
            <a:spLocks noGrp="1"/>
          </p:cNvSpPr>
          <p:nvPr>
            <p:ph idx="1"/>
          </p:nvPr>
        </p:nvSpPr>
        <p:spPr>
          <a:xfrm>
            <a:off x="280071" y="1490361"/>
            <a:ext cx="11123857" cy="4843763"/>
          </a:xfrm>
        </p:spPr>
        <p:txBody>
          <a:bodyPr>
            <a:noAutofit/>
          </a:bodyPr>
          <a:lstStyle/>
          <a:p>
            <a:pPr marL="0" indent="0">
              <a:lnSpc>
                <a:spcPct val="120000"/>
              </a:lnSpc>
              <a:buNone/>
            </a:pPr>
            <a:r>
              <a:rPr lang="en-GB" sz="1400" dirty="0"/>
              <a:t>The eligible age for immunocompetent individuals will change from 70 to 60 years of age for the routine cohort, in a phased implementation over a 10 year period</a:t>
            </a:r>
            <a:r>
              <a:rPr lang="en-GB" sz="1400" dirty="0">
                <a:solidFill>
                  <a:srgbClr val="231F20"/>
                </a:solidFill>
                <a:cs typeface="Times New Roman" panose="02020603050405020304" pitchFamily="18" charset="0"/>
              </a:rPr>
              <a:t> </a:t>
            </a:r>
            <a:r>
              <a:rPr lang="en-GB" sz="14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in two 5-year stages:</a:t>
            </a:r>
            <a:endParaRPr lang="en-GB" sz="1400" dirty="0"/>
          </a:p>
          <a:p>
            <a:pPr marL="0" indent="0">
              <a:lnSpc>
                <a:spcPct val="120000"/>
              </a:lnSpc>
              <a:spcBef>
                <a:spcPts val="1200"/>
              </a:spcBef>
              <a:buNone/>
            </a:pPr>
            <a:r>
              <a:rPr lang="en-GB" sz="1400" b="1"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Stage 1 (1 September 2023 to 31 August 2028) </a:t>
            </a:r>
          </a:p>
          <a:p>
            <a:pPr lvl="1">
              <a:buFont typeface="Wingdings" panose="05000000000000000000" pitchFamily="2" charset="2"/>
              <a:buChar char="Ø"/>
            </a:pPr>
            <a:r>
              <a:rPr lang="en-GB" sz="14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Shingrix will be offered to those turning 70 and 65 years on or after 1 September 2023 </a:t>
            </a:r>
          </a:p>
          <a:p>
            <a:pPr lvl="1">
              <a:lnSpc>
                <a:spcPct val="110000"/>
              </a:lnSpc>
              <a:buFont typeface="Wingdings" panose="05000000000000000000" pitchFamily="2" charset="2"/>
              <a:buChar char="Ø"/>
            </a:pPr>
            <a:r>
              <a:rPr lang="en-GB" sz="1400" dirty="0">
                <a:solidFill>
                  <a:srgbClr val="231F20"/>
                </a:solidFill>
                <a:ea typeface="Calibri" panose="020F0502020204030204" pitchFamily="34" charset="0"/>
                <a:cs typeface="Times New Roman" panose="02020603050405020304" pitchFamily="18" charset="0"/>
              </a:rPr>
              <a:t>a</a:t>
            </a:r>
            <a:r>
              <a:rPr lang="en-GB" sz="14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nyone aged 65 to 69 before 1 September 2023 will not be eligible for shingles vaccination until they turn 70 years of age</a:t>
            </a:r>
          </a:p>
          <a:p>
            <a:pPr lvl="1">
              <a:lnSpc>
                <a:spcPct val="110000"/>
              </a:lnSpc>
              <a:buFont typeface="Wingdings" panose="05000000000000000000" pitchFamily="2" charset="2"/>
              <a:buChar char="Ø"/>
            </a:pPr>
            <a:r>
              <a:rPr lang="en-GB" sz="14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Zostavax will be offered to individuals aged between 70 to 79 that were eligible for the vaccination programme before 1 September 2023. Once all stocks of Zostavax are exhausted, these individuals can be offered Shingrix if they have not previously been given a shingles vaccine</a:t>
            </a:r>
          </a:p>
          <a:p>
            <a:pPr marL="0" indent="0">
              <a:lnSpc>
                <a:spcPct val="120000"/>
              </a:lnSpc>
              <a:spcBef>
                <a:spcPts val="1200"/>
              </a:spcBef>
              <a:buNone/>
            </a:pPr>
            <a:r>
              <a:rPr lang="en-GB" sz="1400" b="1"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Stage 2 (1 September 2028 to 31 August 2033) </a:t>
            </a:r>
          </a:p>
          <a:p>
            <a:pPr lvl="1">
              <a:buFont typeface="Wingdings" panose="05000000000000000000" pitchFamily="2" charset="2"/>
              <a:buChar char="Ø"/>
            </a:pPr>
            <a:r>
              <a:rPr lang="en-GB" sz="1400" dirty="0">
                <a:solidFill>
                  <a:srgbClr val="231F20"/>
                </a:solidFill>
                <a:ea typeface="Calibri" panose="020F0502020204030204" pitchFamily="34" charset="0"/>
                <a:cs typeface="Times New Roman" panose="02020603050405020304" pitchFamily="18" charset="0"/>
              </a:rPr>
              <a:t>S</a:t>
            </a:r>
            <a:r>
              <a:rPr lang="en-GB" sz="14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hingrix will be offered to those turning 65 and 60 years of age </a:t>
            </a:r>
          </a:p>
          <a:p>
            <a:pPr marL="457200" lvl="1" indent="0">
              <a:buNone/>
            </a:pPr>
            <a:endParaRPr lang="en-GB" sz="10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buNone/>
              <a:defRPr/>
            </a:pPr>
            <a:r>
              <a:rPr lang="en-GB" sz="1400" dirty="0">
                <a:solidFill>
                  <a:srgbClr val="231F20"/>
                </a:solidFill>
                <a:ea typeface="Calibri" panose="020F0502020204030204" pitchFamily="34" charset="0"/>
                <a:cs typeface="Times New Roman" panose="02020603050405020304" pitchFamily="18" charset="0"/>
              </a:rPr>
              <a:t>A</a:t>
            </a:r>
            <a:r>
              <a:rPr kumimoji="0" lang="en-GB" sz="1400" b="0" i="0" u="none" strike="noStrike" kern="1200" cap="none" spc="0" normalizeH="0" baseline="0" noProof="0" dirty="0">
                <a:ln>
                  <a:noFill/>
                </a:ln>
                <a:solidFill>
                  <a:srgbClr val="231F20"/>
                </a:solidFill>
                <a:effectLst/>
                <a:uLnTx/>
                <a:uFillTx/>
                <a:latin typeface="Arial" panose="020B0604020202020204" pitchFamily="34" charset="0"/>
                <a:ea typeface="Calibri" panose="020F0502020204030204" pitchFamily="34" charset="0"/>
                <a:cs typeface="Times New Roman" panose="02020603050405020304" pitchFamily="18" charset="0"/>
              </a:rPr>
              <a:t>ll immunocompetent individuals remain eligible for shingles vaccine until their 80th birthday.</a:t>
            </a:r>
          </a:p>
          <a:p>
            <a:pPr marL="0" indent="0">
              <a:buNone/>
              <a:defRPr/>
            </a:pPr>
            <a:r>
              <a:rPr lang="en-GB" sz="1400" dirty="0"/>
              <a:t>The second dose of Shingrix should be given 6 to 12 months after the first dose for this cohort.</a:t>
            </a:r>
          </a:p>
          <a:p>
            <a:pPr marL="0" indent="0">
              <a:lnSpc>
                <a:spcPct val="110000"/>
              </a:lnSpc>
              <a:buNone/>
              <a:defRPr/>
            </a:pPr>
            <a:r>
              <a:rPr lang="en-GB" sz="1400" dirty="0">
                <a:solidFill>
                  <a:srgbClr val="231F20"/>
                </a:solidFill>
                <a:ea typeface="Calibri" panose="020F0502020204030204" pitchFamily="34" charset="0"/>
                <a:cs typeface="Times New Roman" panose="02020603050405020304" pitchFamily="18" charset="0"/>
              </a:rPr>
              <a:t>W</a:t>
            </a:r>
            <a:r>
              <a:rPr kumimoji="0" lang="en-GB" sz="1400" b="0" i="0" u="none" strike="noStrike" kern="1200" cap="none" spc="0" normalizeH="0" baseline="0" noProof="0" dirty="0">
                <a:ln>
                  <a:noFill/>
                </a:ln>
                <a:solidFill>
                  <a:srgbClr val="231F20"/>
                </a:solidFill>
                <a:effectLst/>
                <a:uLnTx/>
                <a:uFillTx/>
                <a:latin typeface="Arial" panose="020B0604020202020204" pitchFamily="34" charset="0"/>
                <a:ea typeface="Calibri" panose="020F0502020204030204" pitchFamily="34" charset="0"/>
                <a:cs typeface="Times New Roman" panose="02020603050405020304" pitchFamily="18" charset="0"/>
              </a:rPr>
              <a:t>here an individual has turned 80 years of age following their first dose of Shingrix, a second dose should be provided before the individual’s 81st birthday to complete the course.</a:t>
            </a:r>
          </a:p>
          <a:p>
            <a:pPr marL="0" indent="0">
              <a:lnSpc>
                <a:spcPct val="110000"/>
              </a:lnSpc>
              <a:buNone/>
              <a:defRPr/>
            </a:pPr>
            <a:r>
              <a:rPr lang="en-GB" sz="1400" dirty="0">
                <a:solidFill>
                  <a:srgbClr val="231F20"/>
                </a:solidFill>
                <a:ea typeface="Calibri" panose="020F0502020204030204" pitchFamily="34" charset="0"/>
                <a:cs typeface="Times New Roman" panose="02020603050405020304" pitchFamily="18" charset="0"/>
              </a:rPr>
              <a:t>F</a:t>
            </a:r>
            <a:r>
              <a:rPr kumimoji="0" lang="en-GB" sz="1400" i="0" u="none" strike="noStrike" kern="1200" cap="none" spc="0" normalizeH="0" baseline="0" noProof="0" dirty="0">
                <a:ln>
                  <a:noFill/>
                </a:ln>
                <a:solidFill>
                  <a:srgbClr val="231F20"/>
                </a:solidFill>
                <a:effectLst/>
                <a:uLnTx/>
                <a:uFillTx/>
                <a:latin typeface="Arial" panose="020B0604020202020204" pitchFamily="34" charset="0"/>
                <a:ea typeface="Calibri" panose="020F0502020204030204" pitchFamily="34" charset="0"/>
                <a:cs typeface="Times New Roman" panose="02020603050405020304" pitchFamily="18" charset="0"/>
              </a:rPr>
              <a:t>rom 1 September 2033 and thereafter</a:t>
            </a:r>
            <a:r>
              <a:rPr kumimoji="0" lang="en-GB" sz="1400" b="0" i="0" u="none" strike="noStrike" kern="1200" cap="none" spc="0" normalizeH="0" baseline="0" noProof="0" dirty="0">
                <a:ln>
                  <a:noFill/>
                </a:ln>
                <a:solidFill>
                  <a:srgbClr val="231F20"/>
                </a:solidFill>
                <a:effectLst/>
                <a:uLnTx/>
                <a:uFillTx/>
                <a:latin typeface="Arial" panose="020B0604020202020204" pitchFamily="34" charset="0"/>
                <a:ea typeface="Calibri" panose="020F0502020204030204" pitchFamily="34" charset="0"/>
                <a:cs typeface="Times New Roman" panose="02020603050405020304" pitchFamily="18" charset="0"/>
              </a:rPr>
              <a:t>, Shingrix will be offered routinely at age 60 years.</a:t>
            </a:r>
          </a:p>
        </p:txBody>
      </p:sp>
      <p:sp>
        <p:nvSpPr>
          <p:cNvPr id="5" name="Slide Number Placeholder 4">
            <a:extLst>
              <a:ext uri="{FF2B5EF4-FFF2-40B4-BE49-F238E27FC236}">
                <a16:creationId xmlns:a16="http://schemas.microsoft.com/office/drawing/2014/main" id="{7D5B9FFE-26DC-D0C4-BE55-0E84BC76F0E7}"/>
              </a:ext>
            </a:extLst>
          </p:cNvPr>
          <p:cNvSpPr>
            <a:spLocks noGrp="1"/>
          </p:cNvSpPr>
          <p:nvPr>
            <p:ph type="sldNum" sz="quarter" idx="11"/>
          </p:nvPr>
        </p:nvSpPr>
        <p:spPr/>
        <p:txBody>
          <a:bodyPr/>
          <a:lstStyle/>
          <a:p>
            <a:fld id="{344369E4-5DE7-46E5-874E-4FD437973785}" type="slidenum">
              <a:rPr lang="en-GB" smtClean="0"/>
              <a:pPr/>
              <a:t>20</a:t>
            </a:fld>
            <a:endParaRPr lang="en-GB" sz="1400" dirty="0"/>
          </a:p>
        </p:txBody>
      </p:sp>
      <p:sp>
        <p:nvSpPr>
          <p:cNvPr id="6" name="Slide Number Placeholder 3">
            <a:extLst>
              <a:ext uri="{FF2B5EF4-FFF2-40B4-BE49-F238E27FC236}">
                <a16:creationId xmlns:a16="http://schemas.microsoft.com/office/drawing/2014/main" id="{B96036FD-4E73-5B85-BC85-7346D110D2D6}"/>
              </a:ext>
            </a:extLst>
          </p:cNvPr>
          <p:cNvSpPr>
            <a:spLocks noGrp="1"/>
          </p:cNvSpPr>
          <p:nvPr>
            <p:ph type="ftr" sz="quarter" idx="10"/>
          </p:nvPr>
        </p:nvSpPr>
        <p:spPr>
          <a:xfrm>
            <a:off x="838200" y="6438900"/>
            <a:ext cx="10007600" cy="363538"/>
          </a:xfrm>
        </p:spPr>
        <p:txBody>
          <a:bodyPr/>
          <a:lstStyle/>
          <a:p>
            <a:pPr>
              <a:defRPr/>
            </a:pPr>
            <a:r>
              <a:rPr lang="en-GB" dirty="0"/>
              <a:t>Vaccination against shingles (Herpes Zoster)</a:t>
            </a:r>
            <a:endParaRPr lang="en-US" dirty="0"/>
          </a:p>
        </p:txBody>
      </p:sp>
    </p:spTree>
    <p:extLst>
      <p:ext uri="{BB962C8B-B14F-4D97-AF65-F5344CB8AC3E}">
        <p14:creationId xmlns:p14="http://schemas.microsoft.com/office/powerpoint/2010/main" val="874131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C0DB4-0D20-472E-83A3-2B561AFB91BA}"/>
              </a:ext>
            </a:extLst>
          </p:cNvPr>
          <p:cNvSpPr>
            <a:spLocks noGrp="1"/>
          </p:cNvSpPr>
          <p:nvPr>
            <p:ph type="title"/>
          </p:nvPr>
        </p:nvSpPr>
        <p:spPr>
          <a:xfrm>
            <a:off x="330205" y="179416"/>
            <a:ext cx="10773223" cy="972607"/>
          </a:xfrm>
        </p:spPr>
        <p:txBody>
          <a:bodyPr>
            <a:normAutofit fontScale="90000"/>
          </a:bodyPr>
          <a:lstStyle/>
          <a:p>
            <a:r>
              <a:rPr lang="en-GB" dirty="0"/>
              <a:t>Implementation stages for Shingrix vaccine for immunocompetent individuals from 1 September 2023</a:t>
            </a:r>
          </a:p>
        </p:txBody>
      </p:sp>
      <p:graphicFrame>
        <p:nvGraphicFramePr>
          <p:cNvPr id="4" name="Content Placeholder 3">
            <a:extLst>
              <a:ext uri="{FF2B5EF4-FFF2-40B4-BE49-F238E27FC236}">
                <a16:creationId xmlns:a16="http://schemas.microsoft.com/office/drawing/2014/main" id="{8D820B8C-AEC4-CC93-869F-1C7555526987}"/>
              </a:ext>
            </a:extLst>
          </p:cNvPr>
          <p:cNvGraphicFramePr>
            <a:graphicFrameLocks noGrp="1"/>
          </p:cNvGraphicFramePr>
          <p:nvPr>
            <p:ph idx="1"/>
            <p:extLst>
              <p:ext uri="{D42A27DB-BD31-4B8C-83A1-F6EECF244321}">
                <p14:modId xmlns:p14="http://schemas.microsoft.com/office/powerpoint/2010/main" val="3723244489"/>
              </p:ext>
            </p:extLst>
          </p:nvPr>
        </p:nvGraphicFramePr>
        <p:xfrm>
          <a:off x="428794" y="1504922"/>
          <a:ext cx="10417005" cy="4816857"/>
        </p:xfrm>
        <a:graphic>
          <a:graphicData uri="http://schemas.openxmlformats.org/drawingml/2006/table">
            <a:tbl>
              <a:tblPr firstRow="1" firstCol="1" bandRow="1">
                <a:tableStyleId>{5C22544A-7EE6-4342-B048-85BDC9FD1C3A}</a:tableStyleId>
              </a:tblPr>
              <a:tblGrid>
                <a:gridCol w="2733189">
                  <a:extLst>
                    <a:ext uri="{9D8B030D-6E8A-4147-A177-3AD203B41FA5}">
                      <a16:colId xmlns:a16="http://schemas.microsoft.com/office/drawing/2014/main" val="2930290246"/>
                    </a:ext>
                  </a:extLst>
                </a:gridCol>
                <a:gridCol w="2112340">
                  <a:extLst>
                    <a:ext uri="{9D8B030D-6E8A-4147-A177-3AD203B41FA5}">
                      <a16:colId xmlns:a16="http://schemas.microsoft.com/office/drawing/2014/main" val="2860149242"/>
                    </a:ext>
                  </a:extLst>
                </a:gridCol>
                <a:gridCol w="5571476">
                  <a:extLst>
                    <a:ext uri="{9D8B030D-6E8A-4147-A177-3AD203B41FA5}">
                      <a16:colId xmlns:a16="http://schemas.microsoft.com/office/drawing/2014/main" val="3621562565"/>
                    </a:ext>
                  </a:extLst>
                </a:gridCol>
              </a:tblGrid>
              <a:tr h="1282371">
                <a:tc>
                  <a:txBody>
                    <a:bodyPr/>
                    <a:lstStyle/>
                    <a:p>
                      <a:pPr>
                        <a:lnSpc>
                          <a:spcPts val="1800"/>
                        </a:lnSpc>
                        <a:spcAft>
                          <a:spcPts val="600"/>
                        </a:spcAft>
                      </a:pPr>
                      <a:r>
                        <a:rPr lang="en-GB" sz="2000" dirty="0">
                          <a:effectLst/>
                        </a:rPr>
                        <a:t>Implementation stages</a:t>
                      </a:r>
                      <a:endParaRPr lang="en-GB" sz="20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solidFill>
                      <a:srgbClr val="007C91"/>
                    </a:solidFill>
                  </a:tcPr>
                </a:tc>
                <a:tc>
                  <a:txBody>
                    <a:bodyPr/>
                    <a:lstStyle/>
                    <a:p>
                      <a:pPr>
                        <a:lnSpc>
                          <a:spcPts val="1800"/>
                        </a:lnSpc>
                        <a:spcAft>
                          <a:spcPts val="600"/>
                        </a:spcAft>
                      </a:pPr>
                      <a:r>
                        <a:rPr lang="en-GB" sz="2000" dirty="0">
                          <a:effectLst/>
                        </a:rPr>
                        <a:t>Delivery period</a:t>
                      </a:r>
                      <a:endParaRPr lang="en-GB" sz="20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solidFill>
                      <a:srgbClr val="007C91"/>
                    </a:solidFill>
                  </a:tcPr>
                </a:tc>
                <a:tc>
                  <a:txBody>
                    <a:bodyPr/>
                    <a:lstStyle/>
                    <a:p>
                      <a:pPr>
                        <a:lnSpc>
                          <a:spcPts val="1800"/>
                        </a:lnSpc>
                        <a:spcAft>
                          <a:spcPts val="600"/>
                        </a:spcAft>
                      </a:pPr>
                      <a:r>
                        <a:rPr lang="en-GB" sz="2000" dirty="0">
                          <a:effectLst/>
                        </a:rPr>
                        <a:t>Eligible for first dose</a:t>
                      </a:r>
                      <a:endParaRPr lang="en-GB" sz="20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solidFill>
                      <a:srgbClr val="007C91"/>
                    </a:solidFill>
                  </a:tcPr>
                </a:tc>
                <a:extLst>
                  <a:ext uri="{0D108BD9-81ED-4DB2-BD59-A6C34878D82A}">
                    <a16:rowId xmlns:a16="http://schemas.microsoft.com/office/drawing/2014/main" val="1047815748"/>
                  </a:ext>
                </a:extLst>
              </a:tr>
              <a:tr h="1314379">
                <a:tc>
                  <a:txBody>
                    <a:bodyPr/>
                    <a:lstStyle/>
                    <a:p>
                      <a:pPr>
                        <a:lnSpc>
                          <a:spcPts val="1800"/>
                        </a:lnSpc>
                        <a:spcAft>
                          <a:spcPts val="600"/>
                        </a:spcAft>
                      </a:pPr>
                      <a:r>
                        <a:rPr lang="en-GB" sz="2000" dirty="0">
                          <a:effectLst/>
                        </a:rPr>
                        <a:t>Stage 1</a:t>
                      </a:r>
                    </a:p>
                    <a:p>
                      <a:pPr>
                        <a:lnSpc>
                          <a:spcPts val="1800"/>
                        </a:lnSpc>
                        <a:spcAft>
                          <a:spcPts val="600"/>
                        </a:spcAft>
                      </a:pPr>
                      <a:r>
                        <a:rPr lang="en-GB" sz="2000" dirty="0">
                          <a:effectLst/>
                        </a:rPr>
                        <a:t>(5 year duration)</a:t>
                      </a:r>
                      <a:endParaRPr lang="en-GB" sz="20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solidFill>
                      <a:srgbClr val="007C91"/>
                    </a:solidFill>
                  </a:tcPr>
                </a:tc>
                <a:tc>
                  <a:txBody>
                    <a:bodyPr/>
                    <a:lstStyle/>
                    <a:p>
                      <a:pPr>
                        <a:lnSpc>
                          <a:spcPct val="100000"/>
                        </a:lnSpc>
                        <a:spcAft>
                          <a:spcPts val="600"/>
                        </a:spcAft>
                      </a:pPr>
                      <a:r>
                        <a:rPr lang="en-GB" sz="2000" dirty="0">
                          <a:effectLst/>
                        </a:rPr>
                        <a:t>1 Sept 2023 to 31 Aug 2028</a:t>
                      </a:r>
                      <a:endParaRPr lang="en-GB" sz="20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solidFill>
                      <a:srgbClr val="007C91">
                        <a:alpha val="50196"/>
                      </a:srgbClr>
                    </a:solidFill>
                  </a:tcPr>
                </a:tc>
                <a:tc>
                  <a:txBody>
                    <a:bodyPr/>
                    <a:lstStyle/>
                    <a:p>
                      <a:pPr>
                        <a:lnSpc>
                          <a:spcPct val="100000"/>
                        </a:lnSpc>
                        <a:spcAft>
                          <a:spcPts val="600"/>
                        </a:spcAft>
                      </a:pPr>
                      <a:r>
                        <a:rPr lang="en-GB" sz="2000" dirty="0">
                          <a:effectLst/>
                        </a:rPr>
                        <a:t>Those who reach age 65 or 70 years during this period should be called in on or after their 65th or 70th birthday</a:t>
                      </a:r>
                      <a:endParaRPr lang="en-GB" sz="20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solidFill>
                      <a:srgbClr val="007C91">
                        <a:alpha val="50196"/>
                      </a:srgbClr>
                    </a:solidFill>
                  </a:tcPr>
                </a:tc>
                <a:extLst>
                  <a:ext uri="{0D108BD9-81ED-4DB2-BD59-A6C34878D82A}">
                    <a16:rowId xmlns:a16="http://schemas.microsoft.com/office/drawing/2014/main" val="2040009031"/>
                  </a:ext>
                </a:extLst>
              </a:tr>
              <a:tr h="1311881">
                <a:tc>
                  <a:txBody>
                    <a:bodyPr/>
                    <a:lstStyle/>
                    <a:p>
                      <a:pPr>
                        <a:lnSpc>
                          <a:spcPts val="1800"/>
                        </a:lnSpc>
                        <a:spcAft>
                          <a:spcPts val="600"/>
                        </a:spcAft>
                      </a:pPr>
                      <a:r>
                        <a:rPr lang="en-GB" sz="2000" dirty="0">
                          <a:effectLst/>
                        </a:rPr>
                        <a:t>Stage 2</a:t>
                      </a:r>
                    </a:p>
                    <a:p>
                      <a:pPr>
                        <a:lnSpc>
                          <a:spcPts val="1800"/>
                        </a:lnSpc>
                        <a:spcAft>
                          <a:spcPts val="600"/>
                        </a:spcAft>
                      </a:pPr>
                      <a:r>
                        <a:rPr lang="en-GB" sz="2000" dirty="0">
                          <a:effectLst/>
                        </a:rPr>
                        <a:t>(5 year duration)</a:t>
                      </a:r>
                      <a:endParaRPr lang="en-GB" sz="20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solidFill>
                      <a:srgbClr val="007C91"/>
                    </a:solidFill>
                  </a:tcPr>
                </a:tc>
                <a:tc>
                  <a:txBody>
                    <a:bodyPr/>
                    <a:lstStyle/>
                    <a:p>
                      <a:pPr>
                        <a:lnSpc>
                          <a:spcPct val="100000"/>
                        </a:lnSpc>
                        <a:spcAft>
                          <a:spcPts val="600"/>
                        </a:spcAft>
                      </a:pPr>
                      <a:r>
                        <a:rPr lang="en-GB" sz="2000" dirty="0">
                          <a:effectLst/>
                        </a:rPr>
                        <a:t>1 Sept 2028 to 31 Aug 2033</a:t>
                      </a:r>
                      <a:endParaRPr lang="en-GB" sz="20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solidFill>
                      <a:srgbClr val="007C91">
                        <a:alpha val="20000"/>
                      </a:srgbClr>
                    </a:solidFill>
                  </a:tcPr>
                </a:tc>
                <a:tc>
                  <a:txBody>
                    <a:bodyPr/>
                    <a:lstStyle/>
                    <a:p>
                      <a:pPr>
                        <a:lnSpc>
                          <a:spcPct val="100000"/>
                        </a:lnSpc>
                        <a:spcAft>
                          <a:spcPts val="600"/>
                        </a:spcAft>
                      </a:pPr>
                      <a:r>
                        <a:rPr lang="en-GB" sz="2000" dirty="0">
                          <a:effectLst/>
                        </a:rPr>
                        <a:t>Those who reach age 60 or 65 years during this period should be called in on or after their 60th or 65th birthday</a:t>
                      </a:r>
                      <a:endParaRPr lang="en-GB" sz="20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solidFill>
                      <a:srgbClr val="007C91">
                        <a:alpha val="20000"/>
                      </a:srgbClr>
                    </a:solidFill>
                  </a:tcPr>
                </a:tc>
                <a:extLst>
                  <a:ext uri="{0D108BD9-81ED-4DB2-BD59-A6C34878D82A}">
                    <a16:rowId xmlns:a16="http://schemas.microsoft.com/office/drawing/2014/main" val="3727526562"/>
                  </a:ext>
                </a:extLst>
              </a:tr>
              <a:tr h="908226">
                <a:tc>
                  <a:txBody>
                    <a:bodyPr/>
                    <a:lstStyle/>
                    <a:p>
                      <a:pPr>
                        <a:lnSpc>
                          <a:spcPct val="100000"/>
                        </a:lnSpc>
                        <a:spcAft>
                          <a:spcPts val="600"/>
                        </a:spcAft>
                      </a:pPr>
                      <a:r>
                        <a:rPr lang="en-GB" sz="2000" dirty="0">
                          <a:effectLst/>
                        </a:rPr>
                        <a:t>Ongoing routine offer</a:t>
                      </a:r>
                      <a:endParaRPr lang="en-GB" sz="20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solidFill>
                      <a:srgbClr val="007C91"/>
                    </a:solidFill>
                  </a:tcPr>
                </a:tc>
                <a:tc>
                  <a:txBody>
                    <a:bodyPr/>
                    <a:lstStyle/>
                    <a:p>
                      <a:pPr>
                        <a:lnSpc>
                          <a:spcPct val="100000"/>
                        </a:lnSpc>
                        <a:spcAft>
                          <a:spcPts val="600"/>
                        </a:spcAft>
                      </a:pPr>
                      <a:r>
                        <a:rPr lang="en-GB" sz="2000" dirty="0">
                          <a:effectLst/>
                        </a:rPr>
                        <a:t>1 Sept 2033 onwards</a:t>
                      </a:r>
                      <a:endParaRPr lang="en-GB" sz="20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solidFill>
                      <a:srgbClr val="007C91">
                        <a:alpha val="50196"/>
                      </a:srgbClr>
                    </a:solidFill>
                  </a:tcPr>
                </a:tc>
                <a:tc>
                  <a:txBody>
                    <a:bodyPr/>
                    <a:lstStyle/>
                    <a:p>
                      <a:pPr>
                        <a:lnSpc>
                          <a:spcPct val="100000"/>
                        </a:lnSpc>
                        <a:spcAft>
                          <a:spcPts val="600"/>
                        </a:spcAft>
                      </a:pPr>
                      <a:r>
                        <a:rPr lang="en-GB" sz="2000" dirty="0">
                          <a:effectLst/>
                        </a:rPr>
                        <a:t>Those turning 60 years of age should be called in on or after their 60th birthday</a:t>
                      </a:r>
                      <a:endParaRPr lang="en-GB" sz="20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solidFill>
                      <a:srgbClr val="007C91">
                        <a:alpha val="50196"/>
                      </a:srgbClr>
                    </a:solidFill>
                  </a:tcPr>
                </a:tc>
                <a:extLst>
                  <a:ext uri="{0D108BD9-81ED-4DB2-BD59-A6C34878D82A}">
                    <a16:rowId xmlns:a16="http://schemas.microsoft.com/office/drawing/2014/main" val="2642504025"/>
                  </a:ext>
                </a:extLst>
              </a:tr>
            </a:tbl>
          </a:graphicData>
        </a:graphic>
      </p:graphicFrame>
      <p:sp>
        <p:nvSpPr>
          <p:cNvPr id="5" name="Slide Number Placeholder 4">
            <a:extLst>
              <a:ext uri="{FF2B5EF4-FFF2-40B4-BE49-F238E27FC236}">
                <a16:creationId xmlns:a16="http://schemas.microsoft.com/office/drawing/2014/main" id="{7D5B9FFE-26DC-D0C4-BE55-0E84BC76F0E7}"/>
              </a:ext>
            </a:extLst>
          </p:cNvPr>
          <p:cNvSpPr>
            <a:spLocks noGrp="1"/>
          </p:cNvSpPr>
          <p:nvPr>
            <p:ph type="sldNum" sz="quarter" idx="11"/>
          </p:nvPr>
        </p:nvSpPr>
        <p:spPr/>
        <p:txBody>
          <a:bodyPr/>
          <a:lstStyle/>
          <a:p>
            <a:fld id="{344369E4-5DE7-46E5-874E-4FD437973785}" type="slidenum">
              <a:rPr lang="en-GB" smtClean="0"/>
              <a:pPr/>
              <a:t>21</a:t>
            </a:fld>
            <a:endParaRPr lang="en-GB" sz="1400" dirty="0"/>
          </a:p>
        </p:txBody>
      </p:sp>
      <p:sp>
        <p:nvSpPr>
          <p:cNvPr id="6" name="Slide Number Placeholder 3">
            <a:extLst>
              <a:ext uri="{FF2B5EF4-FFF2-40B4-BE49-F238E27FC236}">
                <a16:creationId xmlns:a16="http://schemas.microsoft.com/office/drawing/2014/main" id="{B96036FD-4E73-5B85-BC85-7346D110D2D6}"/>
              </a:ext>
            </a:extLst>
          </p:cNvPr>
          <p:cNvSpPr>
            <a:spLocks noGrp="1"/>
          </p:cNvSpPr>
          <p:nvPr>
            <p:ph type="ftr" sz="quarter" idx="10"/>
          </p:nvPr>
        </p:nvSpPr>
        <p:spPr>
          <a:xfrm>
            <a:off x="838200" y="6438900"/>
            <a:ext cx="10007600" cy="363538"/>
          </a:xfrm>
        </p:spPr>
        <p:txBody>
          <a:bodyPr/>
          <a:lstStyle/>
          <a:p>
            <a:pPr>
              <a:defRPr/>
            </a:pPr>
            <a:r>
              <a:rPr lang="en-GB" dirty="0"/>
              <a:t>Vaccination against shingles (Herpes Zoster)</a:t>
            </a:r>
            <a:endParaRPr lang="en-US" dirty="0"/>
          </a:p>
        </p:txBody>
      </p:sp>
    </p:spTree>
    <p:extLst>
      <p:ext uri="{BB962C8B-B14F-4D97-AF65-F5344CB8AC3E}">
        <p14:creationId xmlns:p14="http://schemas.microsoft.com/office/powerpoint/2010/main" val="2048961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29879"/>
            <a:ext cx="8028000" cy="648072"/>
          </a:xfrm>
        </p:spPr>
        <p:txBody>
          <a:bodyPr/>
          <a:lstStyle/>
          <a:p>
            <a:r>
              <a:rPr lang="en-GB" dirty="0"/>
              <a:t>Zostavax vaccine</a:t>
            </a:r>
          </a:p>
        </p:txBody>
      </p:sp>
      <p:sp>
        <p:nvSpPr>
          <p:cNvPr id="3" name="Content Placeholder 2"/>
          <p:cNvSpPr>
            <a:spLocks noGrp="1"/>
          </p:cNvSpPr>
          <p:nvPr>
            <p:ph idx="1"/>
          </p:nvPr>
        </p:nvSpPr>
        <p:spPr>
          <a:xfrm>
            <a:off x="448287" y="1758653"/>
            <a:ext cx="9820178" cy="4351338"/>
          </a:xfrm>
        </p:spPr>
        <p:txBody>
          <a:bodyPr>
            <a:normAutofit/>
          </a:bodyPr>
          <a:lstStyle/>
          <a:p>
            <a:pPr marL="0" indent="0">
              <a:buNone/>
            </a:pPr>
            <a:r>
              <a:rPr lang="en-GB" sz="2000" b="1" dirty="0"/>
              <a:t>Zostavax</a:t>
            </a:r>
          </a:p>
          <a:p>
            <a:pPr marL="0" indent="0">
              <a:buNone/>
            </a:pPr>
            <a:r>
              <a:rPr lang="en-GB" sz="2000" dirty="0"/>
              <a:t>Shingles (herpes zoster) vaccine (Live)</a:t>
            </a:r>
          </a:p>
          <a:p>
            <a:pPr marL="0" indent="0">
              <a:buNone/>
            </a:pPr>
            <a:r>
              <a:rPr lang="en-GB" sz="2000" dirty="0"/>
              <a:t>Merck Sharp &amp; Dohme MSD</a:t>
            </a:r>
          </a:p>
          <a:p>
            <a:pPr marL="0" indent="0">
              <a:buNone/>
            </a:pPr>
            <a:endParaRPr lang="en-GB" sz="2000" dirty="0"/>
          </a:p>
          <a:p>
            <a:r>
              <a:rPr lang="en-GB" sz="2000" dirty="0"/>
              <a:t>live attenuated (weakened live organism)</a:t>
            </a:r>
          </a:p>
          <a:p>
            <a:r>
              <a:rPr lang="en-GB" sz="2000" dirty="0"/>
              <a:t>1 dose schedule</a:t>
            </a:r>
          </a:p>
          <a:p>
            <a:pPr>
              <a:lnSpc>
                <a:spcPct val="120000"/>
              </a:lnSpc>
            </a:pPr>
            <a:r>
              <a:rPr lang="en-GB" sz="2000" dirty="0"/>
              <a:t>recommended for immunocompetent individuals 70 to 79 years of age already eligible for the routine immunisation schedule </a:t>
            </a:r>
          </a:p>
          <a:p>
            <a:pPr>
              <a:lnSpc>
                <a:spcPct val="120000"/>
              </a:lnSpc>
            </a:pPr>
            <a:r>
              <a:rPr lang="en-GB" sz="2000" dirty="0"/>
              <a:t>Zostavax should continue to be offered to this cohort until supply of national stock has been depleted; once this has happened Shingrix will be offered instead</a:t>
            </a:r>
          </a:p>
          <a:p>
            <a:pPr marL="0" indent="0">
              <a:buNone/>
            </a:pPr>
            <a:endParaRPr lang="en-GB" sz="2000" dirty="0"/>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6582074C-3D54-44BB-89E3-ED969A6DD84E}" type="slidenum">
              <a:rPr lang="en-US" smtClean="0"/>
              <a:t>22</a:t>
            </a:fld>
            <a:endParaRPr lang="en-US" dirty="0"/>
          </a:p>
        </p:txBody>
      </p:sp>
    </p:spTree>
    <p:extLst>
      <p:ext uri="{BB962C8B-B14F-4D97-AF65-F5344CB8AC3E}">
        <p14:creationId xmlns:p14="http://schemas.microsoft.com/office/powerpoint/2010/main" val="1915275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13102"/>
            <a:ext cx="8028000" cy="648072"/>
          </a:xfrm>
        </p:spPr>
        <p:txBody>
          <a:bodyPr/>
          <a:lstStyle/>
          <a:p>
            <a:r>
              <a:rPr lang="en-GB" dirty="0"/>
              <a:t>Zostavax vaccine efficacy</a:t>
            </a:r>
          </a:p>
        </p:txBody>
      </p:sp>
      <p:sp>
        <p:nvSpPr>
          <p:cNvPr id="3" name="Content Placeholder 2"/>
          <p:cNvSpPr>
            <a:spLocks noGrp="1"/>
          </p:cNvSpPr>
          <p:nvPr>
            <p:ph idx="1"/>
          </p:nvPr>
        </p:nvSpPr>
        <p:spPr>
          <a:xfrm>
            <a:off x="330205" y="1774826"/>
            <a:ext cx="9266641" cy="4351338"/>
          </a:xfrm>
        </p:spPr>
        <p:txBody>
          <a:bodyPr/>
          <a:lstStyle/>
          <a:p>
            <a:pPr marL="0" indent="0">
              <a:lnSpc>
                <a:spcPct val="100000"/>
              </a:lnSpc>
              <a:buNone/>
            </a:pPr>
            <a:r>
              <a:rPr lang="en-GB" sz="2000" dirty="0"/>
              <a:t>In clinical trials, a one-dose schedule of Zostavax was assessed in 17,775 adults aged 70 years and over.</a:t>
            </a:r>
          </a:p>
          <a:p>
            <a:pPr marL="0" indent="0">
              <a:lnSpc>
                <a:spcPct val="100000"/>
              </a:lnSpc>
              <a:buNone/>
            </a:pPr>
            <a:r>
              <a:rPr lang="en-GB" sz="2000" dirty="0"/>
              <a:t>The incidence of shingles was reduced by 38% and provided protection for at least 5 years.</a:t>
            </a:r>
          </a:p>
          <a:p>
            <a:pPr marL="0" indent="0">
              <a:lnSpc>
                <a:spcPct val="100000"/>
              </a:lnSpc>
              <a:buNone/>
            </a:pPr>
            <a:r>
              <a:rPr lang="en-GB" sz="2000" dirty="0"/>
              <a:t>For those vaccinated but who later developed shingles:</a:t>
            </a:r>
          </a:p>
          <a:p>
            <a:pPr lvl="1">
              <a:lnSpc>
                <a:spcPct val="100000"/>
              </a:lnSpc>
            </a:pPr>
            <a:r>
              <a:rPr lang="en-GB" sz="2000" dirty="0"/>
              <a:t>the burden of illness was significantly reduced by 55%</a:t>
            </a:r>
          </a:p>
          <a:p>
            <a:pPr lvl="1">
              <a:lnSpc>
                <a:spcPct val="100000"/>
              </a:lnSpc>
              <a:spcBef>
                <a:spcPts val="0"/>
              </a:spcBef>
            </a:pPr>
            <a:r>
              <a:rPr lang="en-GB" sz="2000" dirty="0"/>
              <a:t>the incidence of PHN was significantly reduced by 66.8%</a:t>
            </a: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63C0A4C0-B68A-48E9-B7B7-952BEE6E2B69}" type="slidenum">
              <a:rPr lang="en-GB" smtClean="0"/>
              <a:t>23</a:t>
            </a:fld>
            <a:endParaRPr lang="en-US" dirty="0"/>
          </a:p>
        </p:txBody>
      </p:sp>
    </p:spTree>
    <p:extLst>
      <p:ext uri="{BB962C8B-B14F-4D97-AF65-F5344CB8AC3E}">
        <p14:creationId xmlns:p14="http://schemas.microsoft.com/office/powerpoint/2010/main" val="1040988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08887"/>
            <a:ext cx="7976671" cy="792088"/>
          </a:xfrm>
        </p:spPr>
        <p:txBody>
          <a:bodyPr>
            <a:normAutofit/>
          </a:bodyPr>
          <a:lstStyle/>
          <a:p>
            <a:r>
              <a:rPr lang="en-GB" dirty="0"/>
              <a:t>Zostavax composition</a:t>
            </a: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BA1EC317-A7CF-4AD2-A080-BFDC33763E9A}" type="slidenum">
              <a:rPr lang="en-GB" smtClean="0"/>
              <a:t>24</a:t>
            </a:fld>
            <a:endParaRPr lang="en-US" dirty="0"/>
          </a:p>
        </p:txBody>
      </p:sp>
      <p:pic>
        <p:nvPicPr>
          <p:cNvPr id="6"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44722" y="1757408"/>
            <a:ext cx="3672408" cy="213988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51198" y="1845642"/>
            <a:ext cx="3601936" cy="2431435"/>
          </a:xfrm>
          <a:prstGeom prst="rect">
            <a:avLst/>
          </a:prstGeom>
          <a:noFill/>
        </p:spPr>
        <p:txBody>
          <a:bodyPr wrap="square" rtlCol="0">
            <a:spAutoFit/>
          </a:bodyPr>
          <a:lstStyle/>
          <a:p>
            <a:pPr>
              <a:defRPr/>
            </a:pPr>
            <a:r>
              <a:rPr lang="en-GB" sz="1600" b="1" kern="0" dirty="0">
                <a:solidFill>
                  <a:sysClr val="windowText" lastClr="000000"/>
                </a:solidFill>
                <a:latin typeface="Arial" panose="020B0604020202020204" pitchFamily="34" charset="0"/>
                <a:cs typeface="Arial" panose="020B0604020202020204" pitchFamily="34" charset="0"/>
              </a:rPr>
              <a:t>Composition</a:t>
            </a:r>
          </a:p>
          <a:p>
            <a:pPr>
              <a:defRPr/>
            </a:pPr>
            <a:endParaRPr lang="en-GB" sz="1600" b="1" kern="0" dirty="0">
              <a:solidFill>
                <a:sysClr val="windowText" lastClr="000000"/>
              </a:solidFill>
              <a:latin typeface="Arial" panose="020B0604020202020204" pitchFamily="34" charset="0"/>
              <a:cs typeface="Arial" panose="020B0604020202020204" pitchFamily="34" charset="0"/>
            </a:endParaRPr>
          </a:p>
          <a:p>
            <a:pPr>
              <a:defRPr/>
            </a:pPr>
            <a:r>
              <a:rPr lang="en-GB" sz="1600" kern="0" dirty="0">
                <a:solidFill>
                  <a:sysClr val="windowText" lastClr="000000"/>
                </a:solidFill>
                <a:latin typeface="Arial" panose="020B0604020202020204" pitchFamily="34" charset="0"/>
                <a:cs typeface="Arial" panose="020B0604020202020204" pitchFamily="34" charset="0"/>
              </a:rPr>
              <a:t>Varicella-zoster virus, Oka/Merck strain (live, attenuated) not less than 19400 PFU* </a:t>
            </a:r>
          </a:p>
          <a:p>
            <a:pPr>
              <a:defRPr/>
            </a:pPr>
            <a:r>
              <a:rPr lang="en-GB" sz="1600" kern="0" dirty="0">
                <a:solidFill>
                  <a:sysClr val="windowText" lastClr="000000"/>
                </a:solidFill>
                <a:latin typeface="Arial" panose="020B0604020202020204" pitchFamily="34" charset="0"/>
                <a:cs typeface="Arial" panose="020B0604020202020204" pitchFamily="34" charset="0"/>
              </a:rPr>
              <a:t>produced in human diploid (MRC-5) cells </a:t>
            </a:r>
          </a:p>
          <a:p>
            <a:pPr>
              <a:defRPr/>
            </a:pPr>
            <a:r>
              <a:rPr lang="en-GB" sz="1600" kern="0" dirty="0">
                <a:solidFill>
                  <a:sysClr val="windowText" lastClr="000000"/>
                </a:solidFill>
                <a:latin typeface="Arial" panose="020B0604020202020204" pitchFamily="34" charset="0"/>
                <a:cs typeface="Arial" panose="020B0604020202020204" pitchFamily="34" charset="0"/>
              </a:rPr>
              <a:t>* PFU = Plaque-forming units</a:t>
            </a:r>
          </a:p>
          <a:p>
            <a:pPr>
              <a:defRPr/>
            </a:pPr>
            <a:endParaRPr lang="en-GB" sz="2400" b="1" kern="0" dirty="0">
              <a:solidFill>
                <a:sysClr val="windowText" lastClr="000000"/>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0221" y="1757408"/>
            <a:ext cx="3960440" cy="42206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1"/>
          <p:cNvSpPr txBox="1">
            <a:spLocks noChangeArrowheads="1"/>
          </p:cNvSpPr>
          <p:nvPr/>
        </p:nvSpPr>
        <p:spPr bwMode="auto">
          <a:xfrm>
            <a:off x="5284238" y="1845642"/>
            <a:ext cx="3816423"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Aft>
                <a:spcPts val="1200"/>
              </a:spcAft>
              <a:defRPr/>
            </a:pPr>
            <a:r>
              <a:rPr lang="en-GB" sz="1600" b="1" kern="0" dirty="0">
                <a:solidFill>
                  <a:sysClr val="windowText" lastClr="000000"/>
                </a:solidFill>
                <a:latin typeface="Arial" pitchFamily="34" charset="0"/>
                <a:cs typeface="Arial" pitchFamily="34" charset="0"/>
              </a:rPr>
              <a:t>Excipients</a:t>
            </a:r>
          </a:p>
          <a:p>
            <a:pPr>
              <a:defRPr/>
            </a:pPr>
            <a:r>
              <a:rPr lang="en-GB" sz="1600" b="1" kern="0" dirty="0">
                <a:solidFill>
                  <a:sysClr val="windowText" lastClr="000000"/>
                </a:solidFill>
                <a:latin typeface="Arial" pitchFamily="34" charset="0"/>
                <a:cs typeface="Arial" pitchFamily="34" charset="0"/>
              </a:rPr>
              <a:t>Powder</a:t>
            </a:r>
            <a:r>
              <a:rPr lang="en-GB" sz="1600" kern="0" dirty="0">
                <a:solidFill>
                  <a:sysClr val="windowText" lastClr="000000"/>
                </a:solidFill>
                <a:latin typeface="Arial" pitchFamily="34" charset="0"/>
                <a:cs typeface="Arial" pitchFamily="34" charset="0"/>
              </a:rPr>
              <a:t>:</a:t>
            </a:r>
          </a:p>
          <a:p>
            <a:pPr>
              <a:defRPr/>
            </a:pPr>
            <a:r>
              <a:rPr lang="en-GB" sz="1600" kern="0" dirty="0">
                <a:solidFill>
                  <a:sysClr val="windowText" lastClr="000000"/>
                </a:solidFill>
                <a:latin typeface="Arial" pitchFamily="34" charset="0"/>
                <a:cs typeface="Arial" pitchFamily="34" charset="0"/>
              </a:rPr>
              <a:t>Sucrose </a:t>
            </a:r>
          </a:p>
          <a:p>
            <a:pPr>
              <a:defRPr/>
            </a:pPr>
            <a:r>
              <a:rPr lang="en-GB" sz="1600" kern="0" dirty="0">
                <a:solidFill>
                  <a:sysClr val="windowText" lastClr="000000"/>
                </a:solidFill>
                <a:latin typeface="Arial" pitchFamily="34" charset="0"/>
                <a:cs typeface="Arial" pitchFamily="34" charset="0"/>
              </a:rPr>
              <a:t>Hydrolysed gelatin </a:t>
            </a:r>
          </a:p>
          <a:p>
            <a:pPr>
              <a:defRPr/>
            </a:pPr>
            <a:r>
              <a:rPr lang="en-GB" sz="1600" kern="0" dirty="0">
                <a:solidFill>
                  <a:sysClr val="windowText" lastClr="000000"/>
                </a:solidFill>
                <a:latin typeface="Arial" pitchFamily="34" charset="0"/>
                <a:cs typeface="Arial" pitchFamily="34" charset="0"/>
              </a:rPr>
              <a:t>Sodium chloride </a:t>
            </a:r>
          </a:p>
          <a:p>
            <a:pPr>
              <a:defRPr/>
            </a:pPr>
            <a:r>
              <a:rPr lang="en-GB" sz="1600" kern="0" dirty="0">
                <a:solidFill>
                  <a:sysClr val="windowText" lastClr="000000"/>
                </a:solidFill>
                <a:latin typeface="Arial" pitchFamily="34" charset="0"/>
                <a:cs typeface="Arial" pitchFamily="34" charset="0"/>
              </a:rPr>
              <a:t>Potassium dihydrogen phosphate </a:t>
            </a:r>
          </a:p>
          <a:p>
            <a:pPr>
              <a:defRPr/>
            </a:pPr>
            <a:r>
              <a:rPr lang="en-GB" sz="1600" kern="0" dirty="0">
                <a:solidFill>
                  <a:sysClr val="windowText" lastClr="000000"/>
                </a:solidFill>
                <a:latin typeface="Arial" pitchFamily="34" charset="0"/>
                <a:cs typeface="Arial" pitchFamily="34" charset="0"/>
              </a:rPr>
              <a:t>Potassium chloride </a:t>
            </a:r>
          </a:p>
          <a:p>
            <a:pPr>
              <a:defRPr/>
            </a:pPr>
            <a:r>
              <a:rPr lang="en-GB" sz="1600" kern="0" dirty="0">
                <a:solidFill>
                  <a:sysClr val="windowText" lastClr="000000"/>
                </a:solidFill>
                <a:latin typeface="Arial" pitchFamily="34" charset="0"/>
                <a:cs typeface="Arial" pitchFamily="34" charset="0"/>
              </a:rPr>
              <a:t>Monosodium L-glutamate monohydrate</a:t>
            </a:r>
          </a:p>
          <a:p>
            <a:pPr>
              <a:defRPr/>
            </a:pPr>
            <a:r>
              <a:rPr lang="en-GB" sz="1600" kern="0" dirty="0">
                <a:solidFill>
                  <a:sysClr val="windowText" lastClr="000000"/>
                </a:solidFill>
                <a:latin typeface="Arial" pitchFamily="34" charset="0"/>
                <a:cs typeface="Arial" pitchFamily="34" charset="0"/>
              </a:rPr>
              <a:t>Disodium phosphate </a:t>
            </a:r>
          </a:p>
          <a:p>
            <a:pPr>
              <a:defRPr/>
            </a:pPr>
            <a:r>
              <a:rPr lang="en-GB" sz="1600" kern="0" dirty="0">
                <a:solidFill>
                  <a:sysClr val="windowText" lastClr="000000"/>
                </a:solidFill>
                <a:latin typeface="Arial" pitchFamily="34" charset="0"/>
                <a:cs typeface="Arial" pitchFamily="34" charset="0"/>
              </a:rPr>
              <a:t>Sodium hydroxide (to adjust pH) </a:t>
            </a:r>
          </a:p>
          <a:p>
            <a:pPr>
              <a:defRPr/>
            </a:pPr>
            <a:r>
              <a:rPr lang="en-GB" sz="1600" kern="0" dirty="0">
                <a:solidFill>
                  <a:sysClr val="windowText" lastClr="000000"/>
                </a:solidFill>
                <a:latin typeface="Arial" pitchFamily="34" charset="0"/>
                <a:cs typeface="Arial" pitchFamily="34" charset="0"/>
              </a:rPr>
              <a:t>Urea </a:t>
            </a:r>
          </a:p>
          <a:p>
            <a:pPr>
              <a:defRPr/>
            </a:pPr>
            <a:endParaRPr lang="en-GB" sz="1600" kern="0" dirty="0">
              <a:solidFill>
                <a:sysClr val="windowText" lastClr="000000"/>
              </a:solidFill>
              <a:latin typeface="Arial" pitchFamily="34" charset="0"/>
              <a:cs typeface="Arial" pitchFamily="34" charset="0"/>
            </a:endParaRPr>
          </a:p>
          <a:p>
            <a:pPr>
              <a:defRPr/>
            </a:pPr>
            <a:r>
              <a:rPr lang="en-GB" sz="1600" b="1" kern="0" dirty="0">
                <a:solidFill>
                  <a:sysClr val="windowText" lastClr="000000"/>
                </a:solidFill>
                <a:latin typeface="Arial" pitchFamily="34" charset="0"/>
                <a:cs typeface="Arial" pitchFamily="34" charset="0"/>
              </a:rPr>
              <a:t>Solvent</a:t>
            </a:r>
            <a:r>
              <a:rPr lang="en-GB" sz="1600" kern="0" dirty="0">
                <a:solidFill>
                  <a:sysClr val="windowText" lastClr="000000"/>
                </a:solidFill>
                <a:latin typeface="Arial" pitchFamily="34" charset="0"/>
                <a:cs typeface="Arial" pitchFamily="34" charset="0"/>
              </a:rPr>
              <a:t>:</a:t>
            </a:r>
          </a:p>
          <a:p>
            <a:pPr>
              <a:defRPr/>
            </a:pPr>
            <a:r>
              <a:rPr lang="en-GB" sz="1600" kern="0" dirty="0">
                <a:solidFill>
                  <a:sysClr val="windowText" lastClr="000000"/>
                </a:solidFill>
                <a:latin typeface="Arial" pitchFamily="34" charset="0"/>
                <a:cs typeface="Arial" pitchFamily="34" charset="0"/>
              </a:rPr>
              <a:t>Water for injection</a:t>
            </a:r>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606" y="4106981"/>
            <a:ext cx="3674640" cy="191430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851198" y="4139459"/>
            <a:ext cx="3240360" cy="1508105"/>
          </a:xfrm>
          <a:prstGeom prst="rect">
            <a:avLst/>
          </a:prstGeom>
          <a:noFill/>
        </p:spPr>
        <p:txBody>
          <a:bodyPr wrap="square" rtlCol="0">
            <a:spAutoFit/>
          </a:bodyPr>
          <a:lstStyle/>
          <a:p>
            <a:pPr fontAlgn="base">
              <a:spcBef>
                <a:spcPct val="0"/>
              </a:spcBef>
              <a:spcAft>
                <a:spcPts val="1200"/>
              </a:spcAft>
            </a:pPr>
            <a:r>
              <a:rPr lang="en-GB" sz="1600" b="1" dirty="0">
                <a:solidFill>
                  <a:prstClr val="black"/>
                </a:solidFill>
                <a:latin typeface="Arial" panose="020B0604020202020204" pitchFamily="34" charset="0"/>
                <a:ea typeface="ＭＳ Ｐゴシック" charset="-128"/>
                <a:cs typeface="Arial" pitchFamily="34" charset="0"/>
              </a:rPr>
              <a:t>Residual substances</a:t>
            </a:r>
          </a:p>
          <a:p>
            <a:pPr fontAlgn="base">
              <a:spcBef>
                <a:spcPct val="0"/>
              </a:spcBef>
              <a:spcAft>
                <a:spcPts val="1200"/>
              </a:spcAft>
            </a:pPr>
            <a:r>
              <a:rPr lang="en-GB" sz="1600" dirty="0">
                <a:solidFill>
                  <a:prstClr val="black"/>
                </a:solidFill>
                <a:latin typeface="Arial" panose="020B0604020202020204" pitchFamily="34" charset="0"/>
                <a:ea typeface="ＭＳ Ｐゴシック" charset="-128"/>
                <a:cs typeface="Arial" pitchFamily="34" charset="0"/>
              </a:rPr>
              <a:t>This vaccine may contain traces of neomycin</a:t>
            </a:r>
          </a:p>
          <a:p>
            <a:pPr fontAlgn="base">
              <a:spcBef>
                <a:spcPct val="0"/>
              </a:spcBef>
              <a:spcAft>
                <a:spcPts val="1200"/>
              </a:spcAft>
            </a:pPr>
            <a:endParaRPr lang="en-GB" sz="2400" b="1" dirty="0">
              <a:solidFill>
                <a:prstClr val="black"/>
              </a:solidFill>
              <a:latin typeface="Calibri" pitchFamily="34" charset="0"/>
              <a:ea typeface="ＭＳ Ｐゴシック" charset="-128"/>
            </a:endParaRPr>
          </a:p>
        </p:txBody>
      </p:sp>
    </p:spTree>
    <p:extLst>
      <p:ext uri="{BB962C8B-B14F-4D97-AF65-F5344CB8AC3E}">
        <p14:creationId xmlns:p14="http://schemas.microsoft.com/office/powerpoint/2010/main" val="384321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29879"/>
            <a:ext cx="8028000" cy="648072"/>
          </a:xfrm>
        </p:spPr>
        <p:txBody>
          <a:bodyPr/>
          <a:lstStyle/>
          <a:p>
            <a:r>
              <a:rPr lang="en-GB" dirty="0"/>
              <a:t>Zostavax contraindications</a:t>
            </a:r>
          </a:p>
        </p:txBody>
      </p:sp>
      <p:sp>
        <p:nvSpPr>
          <p:cNvPr id="3" name="Content Placeholder 2"/>
          <p:cNvSpPr>
            <a:spLocks noGrp="1"/>
          </p:cNvSpPr>
          <p:nvPr>
            <p:ph idx="1"/>
          </p:nvPr>
        </p:nvSpPr>
        <p:spPr>
          <a:xfrm>
            <a:off x="330206" y="1774826"/>
            <a:ext cx="8962076" cy="4351338"/>
          </a:xfrm>
        </p:spPr>
        <p:txBody>
          <a:bodyPr/>
          <a:lstStyle/>
          <a:p>
            <a:pPr marL="0" indent="0">
              <a:spcBef>
                <a:spcPts val="0"/>
              </a:spcBef>
              <a:buNone/>
            </a:pPr>
            <a:r>
              <a:rPr lang="en-GB" sz="2000" b="1" dirty="0"/>
              <a:t>Contraindications to Zostavax</a:t>
            </a:r>
            <a:r>
              <a:rPr lang="en-GB" sz="2000" dirty="0"/>
              <a:t>:</a:t>
            </a:r>
          </a:p>
          <a:p>
            <a:pPr>
              <a:spcBef>
                <a:spcPts val="0"/>
              </a:spcBef>
            </a:pPr>
            <a:endParaRPr lang="en-GB" sz="2000" dirty="0"/>
          </a:p>
          <a:p>
            <a:pPr>
              <a:lnSpc>
                <a:spcPct val="100000"/>
              </a:lnSpc>
              <a:spcBef>
                <a:spcPts val="0"/>
              </a:spcBef>
            </a:pPr>
            <a:r>
              <a:rPr lang="en-GB" sz="2000" dirty="0"/>
              <a:t>confirmed anaphylactic reaction to a previous dose of varicella-containing vaccine or any component of the vaccine</a:t>
            </a:r>
          </a:p>
          <a:p>
            <a:pPr>
              <a:spcBef>
                <a:spcPts val="0"/>
              </a:spcBef>
            </a:pPr>
            <a:endParaRPr lang="en-GB" sz="2000" dirty="0"/>
          </a:p>
          <a:p>
            <a:pPr>
              <a:lnSpc>
                <a:spcPct val="100000"/>
              </a:lnSpc>
              <a:spcBef>
                <a:spcPts val="0"/>
              </a:spcBef>
            </a:pPr>
            <a:r>
              <a:rPr lang="en-GB" sz="2000" dirty="0"/>
              <a:t>pregnancy (Zostavax is not indicated in women of childbearing age and women who are pregnant should not receive Zostavax)</a:t>
            </a:r>
          </a:p>
          <a:p>
            <a:pPr>
              <a:spcBef>
                <a:spcPts val="0"/>
              </a:spcBef>
            </a:pPr>
            <a:endParaRPr lang="en-GB" sz="2000" dirty="0"/>
          </a:p>
          <a:p>
            <a:pPr>
              <a:lnSpc>
                <a:spcPct val="100000"/>
              </a:lnSpc>
              <a:spcBef>
                <a:spcPts val="0"/>
              </a:spcBef>
            </a:pPr>
            <a:r>
              <a:rPr lang="en-GB" sz="2000" dirty="0"/>
              <a:t>immunosuppression due to underlying condition or treatment as defined in the Green Book Shingles Chapter 28a</a:t>
            </a:r>
          </a:p>
          <a:p>
            <a:pPr>
              <a:spcBef>
                <a:spcPts val="0"/>
              </a:spcBef>
            </a:pPr>
            <a:endParaRPr lang="en-GB" dirty="0"/>
          </a:p>
        </p:txBody>
      </p:sp>
      <p:sp>
        <p:nvSpPr>
          <p:cNvPr id="4" name="Slide Number Placeholder 3"/>
          <p:cNvSpPr>
            <a:spLocks noGrp="1"/>
          </p:cNvSpPr>
          <p:nvPr>
            <p:ph type="sldNum" sz="quarter" idx="10"/>
          </p:nvPr>
        </p:nvSpPr>
        <p:spPr/>
        <p:txBody>
          <a:bodyPr/>
          <a:lstStyle/>
          <a:p>
            <a:pPr>
              <a:defRPr/>
            </a:pPr>
            <a:endParaRPr lang="en-GB" dirty="0"/>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762FE877-CB14-4DE5-A11A-4AD912BE87FD}" type="slidenum">
              <a:rPr lang="en-GB" smtClean="0"/>
              <a:t>25</a:t>
            </a:fld>
            <a:endParaRPr lang="en-US" dirty="0"/>
          </a:p>
        </p:txBody>
      </p:sp>
    </p:spTree>
    <p:extLst>
      <p:ext uri="{BB962C8B-B14F-4D97-AF65-F5344CB8AC3E}">
        <p14:creationId xmlns:p14="http://schemas.microsoft.com/office/powerpoint/2010/main" val="2449427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29880"/>
            <a:ext cx="8352928" cy="648072"/>
          </a:xfrm>
        </p:spPr>
        <p:txBody>
          <a:bodyPr>
            <a:noAutofit/>
          </a:bodyPr>
          <a:lstStyle/>
          <a:p>
            <a:r>
              <a:rPr lang="en-GB" dirty="0"/>
              <a:t>Zostavax cautions</a:t>
            </a:r>
            <a:br>
              <a:rPr lang="en-GB" dirty="0"/>
            </a:br>
            <a:br>
              <a:rPr lang="en-GB" dirty="0"/>
            </a:br>
            <a:endParaRPr lang="en-GB" dirty="0"/>
          </a:p>
        </p:txBody>
      </p:sp>
      <p:sp>
        <p:nvSpPr>
          <p:cNvPr id="3" name="Content Placeholder 2"/>
          <p:cNvSpPr>
            <a:spLocks noGrp="1"/>
          </p:cNvSpPr>
          <p:nvPr>
            <p:ph idx="1"/>
          </p:nvPr>
        </p:nvSpPr>
        <p:spPr>
          <a:xfrm>
            <a:off x="330205" y="1774826"/>
            <a:ext cx="10337795" cy="4351338"/>
          </a:xfrm>
        </p:spPr>
        <p:txBody>
          <a:bodyPr>
            <a:normAutofit/>
          </a:bodyPr>
          <a:lstStyle/>
          <a:p>
            <a:pPr>
              <a:lnSpc>
                <a:spcPct val="100000"/>
              </a:lnSpc>
            </a:pPr>
            <a:r>
              <a:rPr lang="en-GB" sz="2000" dirty="0"/>
              <a:t>individuals who are acutely unwell should postpone immunisation until they have recovered</a:t>
            </a:r>
          </a:p>
          <a:p>
            <a:pPr>
              <a:lnSpc>
                <a:spcPct val="100000"/>
              </a:lnSpc>
              <a:buFont typeface="Arial" panose="020B0604020202020204" pitchFamily="34" charset="0"/>
              <a:buChar char="•"/>
            </a:pPr>
            <a:r>
              <a:rPr lang="en-GB" sz="2000" dirty="0"/>
              <a:t>some individuals in an age-eligible cohort who are less severely immunosuppressed may be able to receive Zostavax; a clinical risk assessment for suitability should first be carried out </a:t>
            </a:r>
          </a:p>
          <a:p>
            <a:pPr>
              <a:lnSpc>
                <a:spcPct val="100000"/>
              </a:lnSpc>
              <a:buFont typeface="Arial" panose="020B0604020202020204" pitchFamily="34" charset="0"/>
              <a:buChar char="•"/>
            </a:pPr>
            <a:r>
              <a:rPr lang="en-GB" sz="2000" dirty="0"/>
              <a:t>individuals under highly specialist care would need full review of their treatment and clinical history; vaccination with Zostavax should not proceed until the advice of the treating specialist or an immunologist has been sought </a:t>
            </a:r>
          </a:p>
          <a:p>
            <a:pPr>
              <a:lnSpc>
                <a:spcPct val="100000"/>
              </a:lnSpc>
              <a:buFont typeface="Arial" panose="020B0604020202020204" pitchFamily="34" charset="0"/>
              <a:buChar char="•"/>
            </a:pPr>
            <a:r>
              <a:rPr lang="en-GB" sz="2000" dirty="0"/>
              <a:t>primary healthcare professionals with concerns about the nature of their patient’s prescribed therapies or their degree of immunosuppression, should contact the relevant specialist for advice about shingles vaccination</a:t>
            </a: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D7B64F4E-0A4B-4F10-B08F-4371B0240D80}" type="slidenum">
              <a:rPr lang="en-GB" smtClean="0"/>
              <a:t>26</a:t>
            </a:fld>
            <a:endParaRPr lang="en-US" dirty="0"/>
          </a:p>
        </p:txBody>
      </p:sp>
    </p:spTree>
    <p:extLst>
      <p:ext uri="{BB962C8B-B14F-4D97-AF65-F5344CB8AC3E}">
        <p14:creationId xmlns:p14="http://schemas.microsoft.com/office/powerpoint/2010/main" val="4043699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38268"/>
            <a:ext cx="8028000" cy="648072"/>
          </a:xfrm>
        </p:spPr>
        <p:txBody>
          <a:bodyPr/>
          <a:lstStyle/>
          <a:p>
            <a:r>
              <a:rPr lang="en-GB" dirty="0"/>
              <a:t>Zostavax and HIV infection</a:t>
            </a:r>
          </a:p>
        </p:txBody>
      </p:sp>
      <p:sp>
        <p:nvSpPr>
          <p:cNvPr id="3" name="Content Placeholder 2"/>
          <p:cNvSpPr>
            <a:spLocks noGrp="1"/>
          </p:cNvSpPr>
          <p:nvPr>
            <p:ph idx="1"/>
          </p:nvPr>
        </p:nvSpPr>
        <p:spPr>
          <a:xfrm>
            <a:off x="330205" y="1774826"/>
            <a:ext cx="10007606" cy="4351338"/>
          </a:xfrm>
        </p:spPr>
        <p:txBody>
          <a:bodyPr/>
          <a:lstStyle/>
          <a:p>
            <a:pPr marL="0" indent="0">
              <a:lnSpc>
                <a:spcPct val="100000"/>
              </a:lnSpc>
              <a:spcBef>
                <a:spcPts val="0"/>
              </a:spcBef>
              <a:spcAft>
                <a:spcPts val="1200"/>
              </a:spcAft>
              <a:buNone/>
            </a:pPr>
            <a:r>
              <a:rPr lang="en-GB" sz="2000" dirty="0"/>
              <a:t>The safety and efficacy of Zostavax have not been conclusively established in adults who are known to be infected with HIV with or without evidence of immunosuppression: </a:t>
            </a:r>
          </a:p>
          <a:p>
            <a:pPr>
              <a:lnSpc>
                <a:spcPct val="100000"/>
              </a:lnSpc>
              <a:spcBef>
                <a:spcPts val="1200"/>
              </a:spcBef>
              <a:buFont typeface="Arial" panose="020B0604020202020204" pitchFamily="34" charset="0"/>
              <a:buChar char="•"/>
            </a:pPr>
            <a:r>
              <a:rPr lang="en-GB" sz="2000" dirty="0"/>
              <a:t>refer Green Book Shingles Chapter 28a</a:t>
            </a:r>
          </a:p>
          <a:p>
            <a:pPr>
              <a:lnSpc>
                <a:spcPct val="100000"/>
              </a:lnSpc>
            </a:pPr>
            <a:r>
              <a:rPr lang="en-GB" sz="2000" dirty="0"/>
              <a:t>seek advice from patient’s specialist</a:t>
            </a:r>
          </a:p>
          <a:p>
            <a:pPr>
              <a:lnSpc>
                <a:spcPct val="100000"/>
              </a:lnSpc>
            </a:pPr>
            <a:r>
              <a:rPr lang="en-GB" sz="2000" dirty="0"/>
              <a:t>individuals with CD4 counts of 200 cells/</a:t>
            </a:r>
            <a:r>
              <a:rPr lang="el-GR" sz="2000" dirty="0"/>
              <a:t>μ</a:t>
            </a:r>
            <a:r>
              <a:rPr lang="en-GB" sz="2000" dirty="0"/>
              <a:t>l or higher can usually be offered Zostavax</a:t>
            </a:r>
          </a:p>
          <a:p>
            <a:endParaRPr lang="en-GB" sz="2000" dirty="0"/>
          </a:p>
          <a:p>
            <a:pPr marL="0" indent="0">
              <a:buNone/>
            </a:pPr>
            <a:endParaRPr lang="en-GB" sz="2000" dirty="0"/>
          </a:p>
          <a:p>
            <a:pPr>
              <a:buFont typeface="Arial" panose="020B0604020202020204" pitchFamily="34" charset="0"/>
              <a:buChar char="•"/>
            </a:pPr>
            <a:endParaRPr lang="en-GB" sz="2000" dirty="0"/>
          </a:p>
          <a:p>
            <a:pPr>
              <a:buFont typeface="Arial" panose="020B0604020202020204" pitchFamily="34" charset="0"/>
              <a:buChar char="•"/>
            </a:pPr>
            <a:endParaRPr lang="en-GB" sz="2000" dirty="0"/>
          </a:p>
          <a:p>
            <a:pPr>
              <a:buFont typeface="Arial" panose="020B0604020202020204" pitchFamily="34" charset="0"/>
              <a:buChar char="•"/>
            </a:pPr>
            <a:endParaRPr lang="en-GB" sz="2000" dirty="0"/>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56DDDA61-02EF-4890-98A2-D0FE686C3A91}" type="slidenum">
              <a:rPr lang="en-GB" smtClean="0"/>
              <a:t>27</a:t>
            </a:fld>
            <a:endParaRPr lang="en-US" dirty="0"/>
          </a:p>
        </p:txBody>
      </p:sp>
    </p:spTree>
    <p:extLst>
      <p:ext uri="{BB962C8B-B14F-4D97-AF65-F5344CB8AC3E}">
        <p14:creationId xmlns:p14="http://schemas.microsoft.com/office/powerpoint/2010/main" val="2492999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479" y="311659"/>
            <a:ext cx="8028000" cy="648000"/>
          </a:xfrm>
        </p:spPr>
        <p:txBody>
          <a:bodyPr/>
          <a:lstStyle/>
          <a:p>
            <a:r>
              <a:rPr lang="en-GB" dirty="0"/>
              <a:t>Zostavax presentation  </a:t>
            </a:r>
          </a:p>
        </p:txBody>
      </p:sp>
      <p:sp>
        <p:nvSpPr>
          <p:cNvPr id="3" name="Content Placeholder 2"/>
          <p:cNvSpPr>
            <a:spLocks noGrp="1"/>
          </p:cNvSpPr>
          <p:nvPr>
            <p:ph sz="half" idx="1"/>
          </p:nvPr>
        </p:nvSpPr>
        <p:spPr>
          <a:xfrm>
            <a:off x="529372" y="1702228"/>
            <a:ext cx="3928665" cy="4165768"/>
          </a:xfrm>
        </p:spPr>
        <p:txBody>
          <a:bodyPr/>
          <a:lstStyle/>
          <a:p>
            <a:pPr marL="0" indent="0">
              <a:lnSpc>
                <a:spcPct val="100000"/>
              </a:lnSpc>
              <a:buNone/>
            </a:pPr>
            <a:r>
              <a:rPr lang="en-GB" sz="2000" dirty="0"/>
              <a:t>Zostavax with solvent for reconstitution supplied in a </a:t>
            </a:r>
            <a:br>
              <a:rPr lang="en-GB" sz="2000" dirty="0"/>
            </a:br>
            <a:r>
              <a:rPr lang="en-GB" sz="2000" dirty="0"/>
              <a:t>pre-filled syringe:</a:t>
            </a:r>
          </a:p>
          <a:p>
            <a:pPr>
              <a:buFont typeface="Arial" pitchFamily="34" charset="0"/>
              <a:buChar char="•"/>
            </a:pPr>
            <a:r>
              <a:rPr lang="en-GB" sz="2000" dirty="0"/>
              <a:t>the powder in the glass vial is a white to off-white, compact crystalline plug</a:t>
            </a:r>
          </a:p>
          <a:p>
            <a:pPr>
              <a:buFont typeface="Arial" pitchFamily="34" charset="0"/>
              <a:buChar char="•"/>
            </a:pPr>
            <a:r>
              <a:rPr lang="en-GB" sz="2000" dirty="0"/>
              <a:t>the diluent in the pre-filled syringe is a clear colourless liquid</a:t>
            </a:r>
          </a:p>
          <a:p>
            <a:pPr>
              <a:buFont typeface="Arial" pitchFamily="34" charset="0"/>
              <a:buChar char="•"/>
            </a:pPr>
            <a:r>
              <a:rPr lang="en-GB" sz="2000" dirty="0"/>
              <a:t>when mixed together, Zostavax is a semi-hazy to translucent, off white to pale yellow liquid</a:t>
            </a:r>
          </a:p>
          <a:p>
            <a:endParaRPr lang="en-GB" dirty="0"/>
          </a:p>
        </p:txBody>
      </p:sp>
      <p:sp>
        <p:nvSpPr>
          <p:cNvPr id="4" name="Content Placeholder 3"/>
          <p:cNvSpPr>
            <a:spLocks noGrp="1"/>
          </p:cNvSpPr>
          <p:nvPr>
            <p:ph sz="half" idx="2"/>
          </p:nvPr>
        </p:nvSpPr>
        <p:spPr>
          <a:xfrm>
            <a:off x="5366387" y="1743060"/>
            <a:ext cx="3928665" cy="4124936"/>
          </a:xfrm>
        </p:spPr>
        <p:txBody>
          <a:bodyPr/>
          <a:lstStyle/>
          <a:p>
            <a:pPr marL="0" indent="0">
              <a:buNone/>
            </a:pPr>
            <a:r>
              <a:rPr lang="en-GB" sz="2000" dirty="0"/>
              <a:t>Zostavax pack contains:</a:t>
            </a:r>
          </a:p>
          <a:p>
            <a:pPr>
              <a:buFont typeface="Arial" pitchFamily="34" charset="0"/>
              <a:buChar char="•"/>
            </a:pPr>
            <a:r>
              <a:rPr lang="en-GB" sz="2000" dirty="0"/>
              <a:t>x1 Zostavax vial</a:t>
            </a:r>
          </a:p>
          <a:p>
            <a:pPr>
              <a:buFont typeface="Arial" pitchFamily="34" charset="0"/>
              <a:buChar char="•"/>
            </a:pPr>
            <a:r>
              <a:rPr lang="en-GB" sz="2000" dirty="0"/>
              <a:t>x1 pre-filled syringe </a:t>
            </a:r>
          </a:p>
          <a:p>
            <a:pPr>
              <a:buFont typeface="Arial" pitchFamily="34" charset="0"/>
              <a:buChar char="•"/>
            </a:pPr>
            <a:r>
              <a:rPr lang="en-GB" sz="2000" dirty="0"/>
              <a:t>x2 separate needles</a:t>
            </a:r>
          </a:p>
          <a:p>
            <a:endParaRPr lang="en-GB" sz="2000" dirty="0"/>
          </a:p>
        </p:txBody>
      </p:sp>
      <p:sp>
        <p:nvSpPr>
          <p:cNvPr id="5" name="Slide Number Placeholder 4"/>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6" name="Footer Placeholder 5"/>
          <p:cNvSpPr>
            <a:spLocks noGrp="1"/>
          </p:cNvSpPr>
          <p:nvPr>
            <p:ph type="ftr" sz="quarter" idx="11"/>
          </p:nvPr>
        </p:nvSpPr>
        <p:spPr/>
        <p:txBody>
          <a:bodyPr/>
          <a:lstStyle/>
          <a:p>
            <a:pPr>
              <a:defRPr/>
            </a:pPr>
            <a:fld id="{7C72242C-8E66-4F20-A550-F1E4ED381CF4}" type="slidenum">
              <a:rPr lang="en-GB" smtClean="0"/>
              <a:t>28</a:t>
            </a:fld>
            <a:endParaRPr lang="en-US" dirty="0"/>
          </a:p>
        </p:txBody>
      </p:sp>
      <p:pic>
        <p:nvPicPr>
          <p:cNvPr id="12" name="Content Placeholder 7" descr="Graphical user interface, text, website&#10;&#10;Description automatically generated">
            <a:extLst>
              <a:ext uri="{FF2B5EF4-FFF2-40B4-BE49-F238E27FC236}">
                <a16:creationId xmlns:a16="http://schemas.microsoft.com/office/drawing/2014/main" id="{05979824-AEDC-44FB-A684-FD83C9049C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198436" y="3840129"/>
            <a:ext cx="3924300" cy="1542196"/>
          </a:xfrm>
          <a:prstGeom prst="rect">
            <a:avLst/>
          </a:prstGeom>
          <a:noFill/>
          <a:ln w="9525">
            <a:noFill/>
            <a:miter lim="800000"/>
            <a:headEnd/>
            <a:tailEnd/>
          </a:ln>
        </p:spPr>
      </p:pic>
    </p:spTree>
    <p:extLst>
      <p:ext uri="{BB962C8B-B14F-4D97-AF65-F5344CB8AC3E}">
        <p14:creationId xmlns:p14="http://schemas.microsoft.com/office/powerpoint/2010/main" val="1015184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822" y="296652"/>
            <a:ext cx="8028000" cy="648072"/>
          </a:xfrm>
        </p:spPr>
        <p:txBody>
          <a:bodyPr/>
          <a:lstStyle/>
          <a:p>
            <a:r>
              <a:rPr lang="en-GB" dirty="0"/>
              <a:t>Zostavax reconstitution instructions</a:t>
            </a:r>
          </a:p>
        </p:txBody>
      </p:sp>
      <p:sp>
        <p:nvSpPr>
          <p:cNvPr id="3" name="Content Placeholder 2"/>
          <p:cNvSpPr>
            <a:spLocks noGrp="1"/>
          </p:cNvSpPr>
          <p:nvPr>
            <p:ph idx="1"/>
          </p:nvPr>
        </p:nvSpPr>
        <p:spPr>
          <a:xfrm>
            <a:off x="579985" y="1664905"/>
            <a:ext cx="9008858" cy="4320480"/>
          </a:xfrm>
        </p:spPr>
        <p:txBody>
          <a:bodyPr>
            <a:normAutofit/>
          </a:bodyPr>
          <a:lstStyle/>
          <a:p>
            <a:pPr>
              <a:lnSpc>
                <a:spcPct val="100000"/>
              </a:lnSpc>
              <a:buFont typeface="Arial" pitchFamily="34" charset="0"/>
              <a:buChar char="•"/>
            </a:pPr>
            <a:r>
              <a:rPr lang="en-GB" sz="1800" dirty="0"/>
              <a:t>separate needles should be used for the reconstitution and administration of the vaccine </a:t>
            </a:r>
          </a:p>
          <a:p>
            <a:pPr>
              <a:lnSpc>
                <a:spcPct val="100000"/>
              </a:lnSpc>
              <a:buFont typeface="Arial" pitchFamily="34" charset="0"/>
              <a:buChar char="•"/>
            </a:pPr>
            <a:r>
              <a:rPr lang="en-GB" sz="1800" dirty="0"/>
              <a:t>to reconstitute the vaccine, inject the entire contents of the solvent syringe into the vial containing the powder</a:t>
            </a:r>
          </a:p>
          <a:p>
            <a:pPr>
              <a:buFont typeface="Arial" pitchFamily="34" charset="0"/>
              <a:buChar char="•"/>
            </a:pPr>
            <a:r>
              <a:rPr lang="en-GB" sz="1800" dirty="0"/>
              <a:t>gently agitate to dissolve completely </a:t>
            </a:r>
          </a:p>
          <a:p>
            <a:pPr>
              <a:buFont typeface="Arial" pitchFamily="34" charset="0"/>
              <a:buChar char="•"/>
            </a:pPr>
            <a:r>
              <a:rPr lang="en-GB" sz="1800" dirty="0"/>
              <a:t>withdraw the entire contents of the reconstituted vaccine into the syringe for injection </a:t>
            </a:r>
          </a:p>
          <a:p>
            <a:pPr>
              <a:lnSpc>
                <a:spcPct val="100000"/>
              </a:lnSpc>
              <a:buFont typeface="Arial" pitchFamily="34" charset="0"/>
              <a:buChar char="•"/>
            </a:pPr>
            <a:r>
              <a:rPr lang="en-GB" sz="1800" dirty="0"/>
              <a:t>change the needle and push the new needle onto the extremity of the syringe and rotate a quarter of a turn (90</a:t>
            </a:r>
            <a:r>
              <a:rPr lang="en-GB" sz="1800" dirty="0">
                <a:latin typeface="Calibri"/>
              </a:rPr>
              <a:t>⁰</a:t>
            </a:r>
            <a:r>
              <a:rPr lang="en-GB" sz="1800" dirty="0"/>
              <a:t>) to secure the connection</a:t>
            </a:r>
          </a:p>
          <a:p>
            <a:pPr>
              <a:buFont typeface="Arial" pitchFamily="34" charset="0"/>
              <a:buChar char="•"/>
            </a:pPr>
            <a:r>
              <a:rPr lang="en-GB" sz="1800" dirty="0"/>
              <a:t>vaccine should be administered immediately after reconstitution</a:t>
            </a:r>
          </a:p>
          <a:p>
            <a:pPr>
              <a:lnSpc>
                <a:spcPct val="100000"/>
              </a:lnSpc>
              <a:buFont typeface="Arial" pitchFamily="34" charset="0"/>
              <a:buChar char="•"/>
            </a:pPr>
            <a:r>
              <a:rPr lang="en-GB" sz="1800" dirty="0"/>
              <a:t>reconstituted vaccine should not be used if you notice any particulate matter or if the appearance of the solvent or of the reconstituted vaccine differs from that described in the SPC</a:t>
            </a:r>
            <a:endParaRPr lang="en-GB" sz="1800" strike="sngStrike" dirty="0">
              <a:solidFill>
                <a:srgbClr val="FF0000"/>
              </a:solidFill>
            </a:endParaRPr>
          </a:p>
        </p:txBody>
      </p:sp>
      <p:sp>
        <p:nvSpPr>
          <p:cNvPr id="4" name="Slide Number Placeholder 3"/>
          <p:cNvSpPr>
            <a:spLocks noGrp="1"/>
          </p:cNvSpPr>
          <p:nvPr>
            <p:ph type="sldNum" sz="quarter" idx="10"/>
          </p:nvPr>
        </p:nvSpPr>
        <p:spPr/>
        <p:txBody>
          <a:bodyPr/>
          <a:lstStyle/>
          <a:p>
            <a:pPr>
              <a:defRPr/>
            </a:pPr>
            <a:r>
              <a:rPr lang="en-GB" dirty="0"/>
              <a:t>Vaccination against shingles (Herpes Zoster)</a:t>
            </a:r>
            <a:endParaRPr lang="en-US" dirty="0"/>
          </a:p>
        </p:txBody>
      </p:sp>
      <p:sp>
        <p:nvSpPr>
          <p:cNvPr id="5" name="Footer Placeholder 4"/>
          <p:cNvSpPr>
            <a:spLocks noGrp="1"/>
          </p:cNvSpPr>
          <p:nvPr>
            <p:ph type="ftr" sz="quarter" idx="11"/>
          </p:nvPr>
        </p:nvSpPr>
        <p:spPr/>
        <p:txBody>
          <a:bodyPr/>
          <a:lstStyle/>
          <a:p>
            <a:pPr>
              <a:defRPr/>
            </a:pPr>
            <a:fld id="{D2F5C82D-F44E-420B-9251-5BA08756D499}" type="slidenum">
              <a:rPr lang="en-US" smtClean="0"/>
              <a:t>29</a:t>
            </a:fld>
            <a:endParaRPr lang="en-US" dirty="0"/>
          </a:p>
        </p:txBody>
      </p:sp>
    </p:spTree>
    <p:extLst>
      <p:ext uri="{BB962C8B-B14F-4D97-AF65-F5344CB8AC3E}">
        <p14:creationId xmlns:p14="http://schemas.microsoft.com/office/powerpoint/2010/main" val="2227900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267999"/>
            <a:ext cx="8028000" cy="648000"/>
          </a:xfrm>
        </p:spPr>
        <p:txBody>
          <a:bodyPr/>
          <a:lstStyle/>
          <a:p>
            <a:r>
              <a:rPr lang="en-GB" dirty="0"/>
              <a:t>Shingles infection</a:t>
            </a:r>
          </a:p>
        </p:txBody>
      </p:sp>
      <p:sp>
        <p:nvSpPr>
          <p:cNvPr id="3" name="Content Placeholder 2"/>
          <p:cNvSpPr>
            <a:spLocks noGrp="1"/>
          </p:cNvSpPr>
          <p:nvPr>
            <p:ph sz="half" idx="1"/>
          </p:nvPr>
        </p:nvSpPr>
        <p:spPr>
          <a:xfrm>
            <a:off x="519795" y="1627110"/>
            <a:ext cx="5040560" cy="4392488"/>
          </a:xfrm>
        </p:spPr>
        <p:txBody>
          <a:bodyPr>
            <a:normAutofit fontScale="77500" lnSpcReduction="20000"/>
          </a:bodyPr>
          <a:lstStyle/>
          <a:p>
            <a:pPr>
              <a:lnSpc>
                <a:spcPct val="120000"/>
              </a:lnSpc>
              <a:buFont typeface="Arial" pitchFamily="34" charset="0"/>
              <a:buChar char="•"/>
            </a:pPr>
            <a:r>
              <a:rPr lang="en-GB" dirty="0">
                <a:solidFill>
                  <a:schemeClr val="tx1"/>
                </a:solidFill>
              </a:rPr>
              <a:t>shingles is a viral infection of the nerve cells and surrounding skin </a:t>
            </a:r>
          </a:p>
          <a:p>
            <a:pPr>
              <a:lnSpc>
                <a:spcPct val="120000"/>
              </a:lnSpc>
              <a:buFont typeface="Arial" pitchFamily="34" charset="0"/>
              <a:buChar char="•"/>
            </a:pPr>
            <a:r>
              <a:rPr lang="en-GB" dirty="0">
                <a:solidFill>
                  <a:schemeClr val="tx1"/>
                </a:solidFill>
              </a:rPr>
              <a:t>after a person recovers from chickenpox infection (caused by the varicella zoster virus), the virus remains dormant in the nerve cells and can reactivate at a later stage when the immune system is weakened</a:t>
            </a:r>
          </a:p>
          <a:p>
            <a:pPr>
              <a:lnSpc>
                <a:spcPct val="120000"/>
              </a:lnSpc>
              <a:buFont typeface="Arial" pitchFamily="34" charset="0"/>
              <a:buChar char="•"/>
            </a:pPr>
            <a:r>
              <a:rPr lang="en-GB" dirty="0">
                <a:solidFill>
                  <a:schemeClr val="tx1"/>
                </a:solidFill>
              </a:rPr>
              <a:t>reactivation of the dormant virus leads to the clinical manifestation of shingles</a:t>
            </a:r>
          </a:p>
          <a:p>
            <a:pPr>
              <a:lnSpc>
                <a:spcPct val="120000"/>
              </a:lnSpc>
              <a:buFont typeface="Arial" pitchFamily="34" charset="0"/>
              <a:buChar char="•"/>
            </a:pPr>
            <a:r>
              <a:rPr lang="en-GB" dirty="0">
                <a:solidFill>
                  <a:schemeClr val="tx1"/>
                </a:solidFill>
              </a:rPr>
              <a:t>reactivation can be associated with older age, malignancy, immunosuppressant therapy or HIV infection</a:t>
            </a:r>
          </a:p>
          <a:p>
            <a:endParaRPr lang="en-GB" dirty="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345616" y="1988839"/>
            <a:ext cx="3304283" cy="3456384"/>
          </a:xfrm>
        </p:spPr>
      </p:pic>
      <p:sp>
        <p:nvSpPr>
          <p:cNvPr id="5" name="Slide Number Placeholder 4"/>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6" name="Footer Placeholder 5"/>
          <p:cNvSpPr>
            <a:spLocks noGrp="1"/>
          </p:cNvSpPr>
          <p:nvPr>
            <p:ph type="ftr" sz="quarter" idx="11"/>
          </p:nvPr>
        </p:nvSpPr>
        <p:spPr/>
        <p:txBody>
          <a:bodyPr/>
          <a:lstStyle/>
          <a:p>
            <a:pPr>
              <a:defRPr/>
            </a:pPr>
            <a:fld id="{02747718-F849-4291-A64D-5EF3B7A32AF6}" type="slidenum">
              <a:rPr lang="en-GB" smtClean="0"/>
              <a:pPr>
                <a:defRPr/>
              </a:pPr>
              <a:t>3</a:t>
            </a:fld>
            <a:endParaRPr lang="en-US" dirty="0"/>
          </a:p>
        </p:txBody>
      </p:sp>
      <p:sp>
        <p:nvSpPr>
          <p:cNvPr id="8" name="TextBox 7"/>
          <p:cNvSpPr txBox="1"/>
          <p:nvPr/>
        </p:nvSpPr>
        <p:spPr>
          <a:xfrm>
            <a:off x="6913595" y="5572705"/>
            <a:ext cx="2736304" cy="246221"/>
          </a:xfrm>
          <a:prstGeom prst="rect">
            <a:avLst/>
          </a:prstGeom>
          <a:noFill/>
        </p:spPr>
        <p:txBody>
          <a:bodyPr wrap="square" rtlCol="0">
            <a:spAutoFit/>
          </a:bodyPr>
          <a:lstStyle/>
          <a:p>
            <a:pPr algn="r"/>
            <a:r>
              <a:rPr lang="en-GB" sz="1000" dirty="0"/>
              <a:t>Image courtesy of UKHSA/SPL</a:t>
            </a:r>
          </a:p>
        </p:txBody>
      </p:sp>
    </p:spTree>
    <p:extLst>
      <p:ext uri="{BB962C8B-B14F-4D97-AF65-F5344CB8AC3E}">
        <p14:creationId xmlns:p14="http://schemas.microsoft.com/office/powerpoint/2010/main" val="947901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58539"/>
            <a:ext cx="8028000" cy="648072"/>
          </a:xfrm>
        </p:spPr>
        <p:txBody>
          <a:bodyPr/>
          <a:lstStyle/>
          <a:p>
            <a:r>
              <a:rPr lang="en-GB" dirty="0"/>
              <a:t>Zostavax administration</a:t>
            </a:r>
          </a:p>
        </p:txBody>
      </p:sp>
      <p:sp>
        <p:nvSpPr>
          <p:cNvPr id="3" name="Content Placeholder 2"/>
          <p:cNvSpPr>
            <a:spLocks noGrp="1"/>
          </p:cNvSpPr>
          <p:nvPr>
            <p:ph idx="1"/>
          </p:nvPr>
        </p:nvSpPr>
        <p:spPr>
          <a:xfrm>
            <a:off x="428795" y="1648881"/>
            <a:ext cx="9453142" cy="4536504"/>
          </a:xfrm>
        </p:spPr>
        <p:txBody>
          <a:bodyPr>
            <a:normAutofit/>
          </a:bodyPr>
          <a:lstStyle/>
          <a:p>
            <a:pPr>
              <a:lnSpc>
                <a:spcPct val="110000"/>
              </a:lnSpc>
              <a:buFont typeface="Arial" panose="020B0604020202020204" pitchFamily="34" charset="0"/>
              <a:buChar char="•"/>
            </a:pPr>
            <a:r>
              <a:rPr lang="en-GB" sz="2000" dirty="0"/>
              <a:t>a single dose of 0.65ml should be given by intramuscular injection, preferably in the deltoid region of the upper arm</a:t>
            </a:r>
          </a:p>
          <a:p>
            <a:pPr>
              <a:lnSpc>
                <a:spcPct val="110000"/>
              </a:lnSpc>
              <a:buFont typeface="Arial" panose="020B0604020202020204" pitchFamily="34" charset="0"/>
              <a:buChar char="•"/>
            </a:pPr>
            <a:r>
              <a:rPr lang="en-GB" sz="2000" dirty="0"/>
              <a:t>intramuscular injection is the preferred route of administration as injection site reactions are significantly less frequent in those who receive the vaccine via this route</a:t>
            </a:r>
          </a:p>
          <a:p>
            <a:pPr lvl="0">
              <a:lnSpc>
                <a:spcPct val="110000"/>
              </a:lnSpc>
              <a:buFont typeface="Arial" panose="020B0604020202020204" pitchFamily="34" charset="0"/>
              <a:buChar char="•"/>
            </a:pPr>
            <a:r>
              <a:rPr lang="en-GB" sz="2000" dirty="0"/>
              <a:t>for individuals with a bleeding disorder, see advice in the PGD for full details</a:t>
            </a:r>
          </a:p>
          <a:p>
            <a:pPr>
              <a:lnSpc>
                <a:spcPct val="110000"/>
              </a:lnSpc>
              <a:buFont typeface="Arial" panose="020B0604020202020204" pitchFamily="34" charset="0"/>
              <a:buChar char="•"/>
            </a:pPr>
            <a:r>
              <a:rPr lang="en-GB" sz="2000" dirty="0"/>
              <a:t>if more than one vaccine is given at the same appointment, give at separate sites, preferably in different limbs. If given in the same limb, they should be given at least 2.5cm apart </a:t>
            </a:r>
          </a:p>
          <a:p>
            <a:pPr>
              <a:lnSpc>
                <a:spcPct val="110000"/>
              </a:lnSpc>
              <a:buFont typeface="Arial" panose="020B0604020202020204" pitchFamily="34" charset="0"/>
              <a:buChar char="•"/>
            </a:pPr>
            <a:r>
              <a:rPr lang="en-GB" sz="2000" dirty="0"/>
              <a:t>record the specific site each vaccine has been given in the individual’s records</a:t>
            </a:r>
          </a:p>
          <a:p>
            <a:pPr marL="0" indent="0"/>
            <a:endParaRPr lang="en-GB" dirty="0"/>
          </a:p>
          <a:p>
            <a:pPr lvl="0">
              <a:buFont typeface="Arial" panose="020B0604020202020204" pitchFamily="34" charset="0"/>
              <a:buChar char="•"/>
            </a:pPr>
            <a:endParaRPr lang="en-GB" sz="2000" dirty="0"/>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5CA9A3BC-9474-4A07-BC6E-D036B5ACD5C0}" type="slidenum">
              <a:rPr lang="en-GB" smtClean="0"/>
              <a:t>30</a:t>
            </a:fld>
            <a:endParaRPr lang="en-US" dirty="0"/>
          </a:p>
        </p:txBody>
      </p:sp>
    </p:spTree>
    <p:extLst>
      <p:ext uri="{BB962C8B-B14F-4D97-AF65-F5344CB8AC3E}">
        <p14:creationId xmlns:p14="http://schemas.microsoft.com/office/powerpoint/2010/main" val="2108450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211" y="341761"/>
            <a:ext cx="8028000" cy="648072"/>
          </a:xfrm>
        </p:spPr>
        <p:txBody>
          <a:bodyPr/>
          <a:lstStyle/>
          <a:p>
            <a:r>
              <a:rPr lang="en-GB" dirty="0"/>
              <a:t>Zostavax co-administration</a:t>
            </a:r>
            <a:endParaRPr lang="en-GB" dirty="0">
              <a:solidFill>
                <a:schemeClr val="tx1"/>
              </a:solidFill>
            </a:endParaRPr>
          </a:p>
        </p:txBody>
      </p:sp>
      <p:sp>
        <p:nvSpPr>
          <p:cNvPr id="3" name="Content Placeholder 2"/>
          <p:cNvSpPr>
            <a:spLocks noGrp="1"/>
          </p:cNvSpPr>
          <p:nvPr>
            <p:ph idx="1"/>
          </p:nvPr>
        </p:nvSpPr>
        <p:spPr>
          <a:xfrm>
            <a:off x="561322" y="1631358"/>
            <a:ext cx="9595931" cy="4640045"/>
          </a:xfrm>
        </p:spPr>
        <p:txBody>
          <a:bodyPr>
            <a:normAutofit fontScale="92500" lnSpcReduction="20000"/>
          </a:bodyPr>
          <a:lstStyle/>
          <a:p>
            <a:pPr>
              <a:lnSpc>
                <a:spcPct val="120000"/>
              </a:lnSpc>
              <a:buFont typeface="Arial" panose="020B0604020202020204" pitchFamily="34" charset="0"/>
              <a:buChar char="•"/>
            </a:pPr>
            <a:r>
              <a:rPr lang="en-GB" dirty="0"/>
              <a:t>Zostavax can be administered at the same time as inactivated vaccines such as influenza and 23-valent pneumococcal polysaccharide vaccine (PPV23)</a:t>
            </a:r>
          </a:p>
          <a:p>
            <a:pPr>
              <a:lnSpc>
                <a:spcPct val="120000"/>
              </a:lnSpc>
              <a:buFont typeface="Arial" panose="020B0604020202020204" pitchFamily="34" charset="0"/>
              <a:buChar char="•"/>
            </a:pPr>
            <a:r>
              <a:rPr lang="en-GB" dirty="0"/>
              <a:t>Zostavax can be administered at the same time as, or before or after other live vaccines except MMR (Green Book Chapter 11 Table 11.3):</a:t>
            </a:r>
          </a:p>
          <a:p>
            <a:pPr marL="457200" lvl="1" indent="0">
              <a:lnSpc>
                <a:spcPct val="120000"/>
              </a:lnSpc>
              <a:buNone/>
            </a:pPr>
            <a:r>
              <a:rPr lang="it-IT" sz="2400" b="0" i="0" dirty="0">
                <a:solidFill>
                  <a:srgbClr val="000000"/>
                </a:solidFill>
                <a:effectLst/>
                <a:latin typeface="source-serif-pro"/>
              </a:rPr>
              <a:t>–</a:t>
            </a:r>
            <a:r>
              <a:rPr lang="en-GB" sz="2400" dirty="0"/>
              <a:t> where MMR and Zostavax are not administered at the same time, </a:t>
            </a:r>
            <a:br>
              <a:rPr lang="en-GB" sz="2400" dirty="0"/>
            </a:br>
            <a:r>
              <a:rPr lang="en-GB" sz="2400" dirty="0"/>
              <a:t>a 4-week minimum interval should be observed between vaccines</a:t>
            </a:r>
          </a:p>
          <a:p>
            <a:pPr>
              <a:lnSpc>
                <a:spcPct val="120000"/>
              </a:lnSpc>
              <a:buFont typeface="Arial" panose="020B0604020202020204" pitchFamily="34" charset="0"/>
              <a:buChar char="•"/>
            </a:pPr>
            <a:r>
              <a:rPr lang="en-GB" dirty="0"/>
              <a:t>Zostavax can be administered at the same time as all COVID-19 vaccines</a:t>
            </a:r>
            <a:endParaRPr lang="en-GB" strike="sngStrike" dirty="0"/>
          </a:p>
          <a:p>
            <a:pPr>
              <a:lnSpc>
                <a:spcPct val="120000"/>
              </a:lnSpc>
              <a:buFont typeface="Arial" panose="020B0604020202020204" pitchFamily="34" charset="0"/>
              <a:buChar char="•"/>
            </a:pPr>
            <a:r>
              <a:rPr lang="en-GB" dirty="0"/>
              <a:t>Zostavax should not be administered to patients currently receiving oral or intravenous antivirals such as acyclovir or who are within 48 hours after cessation of treatment as the therapy may reduce the response to the vaccine</a:t>
            </a:r>
          </a:p>
          <a:p>
            <a:pPr>
              <a:buFont typeface="Arial" panose="020B0604020202020204" pitchFamily="34" charset="0"/>
              <a:buChar char="•"/>
            </a:pPr>
            <a:endParaRPr lang="en-GB" dirty="0">
              <a:solidFill>
                <a:srgbClr val="FF0000"/>
              </a:solidFill>
            </a:endParaRP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9A759E9F-8E6E-414C-BE9D-77B278888070}" type="slidenum">
              <a:rPr lang="en-GB" smtClean="0"/>
              <a:t>31</a:t>
            </a:fld>
            <a:endParaRPr lang="en-US" dirty="0"/>
          </a:p>
        </p:txBody>
      </p:sp>
    </p:spTree>
    <p:extLst>
      <p:ext uri="{BB962C8B-B14F-4D97-AF65-F5344CB8AC3E}">
        <p14:creationId xmlns:p14="http://schemas.microsoft.com/office/powerpoint/2010/main" val="1283017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15191"/>
            <a:ext cx="8028000" cy="648072"/>
          </a:xfrm>
        </p:spPr>
        <p:txBody>
          <a:bodyPr>
            <a:normAutofit/>
          </a:bodyPr>
          <a:lstStyle/>
          <a:p>
            <a:r>
              <a:rPr lang="en-GB" dirty="0"/>
              <a:t>Transmission of vaccine virus </a:t>
            </a:r>
          </a:p>
        </p:txBody>
      </p:sp>
      <p:sp>
        <p:nvSpPr>
          <p:cNvPr id="3" name="Content Placeholder 2"/>
          <p:cNvSpPr>
            <a:spLocks noGrp="1"/>
          </p:cNvSpPr>
          <p:nvPr>
            <p:ph idx="1"/>
          </p:nvPr>
        </p:nvSpPr>
        <p:spPr>
          <a:xfrm>
            <a:off x="551602" y="1689689"/>
            <a:ext cx="9766289" cy="4636969"/>
          </a:xfrm>
        </p:spPr>
        <p:txBody>
          <a:bodyPr>
            <a:noAutofit/>
          </a:bodyPr>
          <a:lstStyle/>
          <a:p>
            <a:pPr marL="0" indent="0">
              <a:lnSpc>
                <a:spcPct val="100000"/>
              </a:lnSpc>
              <a:spcBef>
                <a:spcPts val="0"/>
              </a:spcBef>
              <a:buNone/>
            </a:pPr>
            <a:r>
              <a:rPr lang="en-GB" sz="2000" dirty="0"/>
              <a:t>Transmission of vaccine virus following Zostavax vaccination may occur rarely between recently vaccinated individuals who develop a varicella-like rash and susceptible contacts: </a:t>
            </a:r>
          </a:p>
          <a:p>
            <a:pPr>
              <a:lnSpc>
                <a:spcPct val="100000"/>
              </a:lnSpc>
              <a:spcBef>
                <a:spcPts val="1800"/>
              </a:spcBef>
              <a:buFont typeface="Arial" pitchFamily="34" charset="0"/>
              <a:buChar char="•"/>
            </a:pPr>
            <a:r>
              <a:rPr lang="en-GB" sz="2000" dirty="0"/>
              <a:t>any person who develops a vesicular rash after receiving Zostavax should ensure the rash area is kept covered when in contact with a susceptible (chickenpox naïve) person until the rash is dry and crusted </a:t>
            </a:r>
          </a:p>
          <a:p>
            <a:pPr>
              <a:lnSpc>
                <a:spcPct val="100000"/>
              </a:lnSpc>
              <a:spcBef>
                <a:spcPts val="1200"/>
              </a:spcBef>
              <a:buFont typeface="Arial" pitchFamily="34" charset="0"/>
              <a:buChar char="•"/>
            </a:pPr>
            <a:r>
              <a:rPr lang="en-GB" sz="2000" dirty="0"/>
              <a:t>prophylactic acyclovir can be considered in vulnerable patients exposed to a varicella-like rash in a recent vaccinee </a:t>
            </a:r>
          </a:p>
          <a:p>
            <a:pPr>
              <a:lnSpc>
                <a:spcPct val="100000"/>
              </a:lnSpc>
              <a:spcBef>
                <a:spcPts val="1200"/>
              </a:spcBef>
              <a:buFont typeface="Arial" pitchFamily="34" charset="0"/>
              <a:buChar char="•"/>
            </a:pPr>
            <a:r>
              <a:rPr lang="en-GB" sz="2000" dirty="0"/>
              <a:t>if a varicella (widespread) or shingles-like (dermatomal) rash develops post-Zostavax, a vesicle fluid sample should also be sent for analysis to determine whether the rash is vaccine associated or wild type</a:t>
            </a: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9CC73937-9EDF-4636-B71E-68AA2EA4CDB8}" type="slidenum">
              <a:rPr lang="en-GB" smtClean="0"/>
              <a:t>32</a:t>
            </a:fld>
            <a:endParaRPr lang="en-US" dirty="0"/>
          </a:p>
        </p:txBody>
      </p:sp>
    </p:spTree>
    <p:extLst>
      <p:ext uri="{BB962C8B-B14F-4D97-AF65-F5344CB8AC3E}">
        <p14:creationId xmlns:p14="http://schemas.microsoft.com/office/powerpoint/2010/main" val="7899444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81508"/>
            <a:ext cx="8028000" cy="648072"/>
          </a:xfrm>
        </p:spPr>
        <p:txBody>
          <a:bodyPr>
            <a:normAutofit/>
          </a:bodyPr>
          <a:lstStyle/>
          <a:p>
            <a:r>
              <a:rPr lang="en-GB" dirty="0"/>
              <a:t>Zostavax possible adverse reactions </a:t>
            </a:r>
          </a:p>
        </p:txBody>
      </p:sp>
      <p:sp>
        <p:nvSpPr>
          <p:cNvPr id="3" name="Content Placeholder 2"/>
          <p:cNvSpPr>
            <a:spLocks noGrp="1"/>
          </p:cNvSpPr>
          <p:nvPr>
            <p:ph idx="1"/>
          </p:nvPr>
        </p:nvSpPr>
        <p:spPr>
          <a:xfrm>
            <a:off x="514457" y="1679510"/>
            <a:ext cx="8262472" cy="4560652"/>
          </a:xfrm>
        </p:spPr>
        <p:txBody>
          <a:bodyPr>
            <a:normAutofit lnSpcReduction="10000"/>
          </a:bodyPr>
          <a:lstStyle/>
          <a:p>
            <a:pPr marL="0" indent="0">
              <a:lnSpc>
                <a:spcPct val="100000"/>
              </a:lnSpc>
              <a:spcBef>
                <a:spcPts val="0"/>
              </a:spcBef>
              <a:buNone/>
            </a:pPr>
            <a:r>
              <a:rPr lang="en-GB" sz="1800" b="1" dirty="0"/>
              <a:t>Most commonly reported </a:t>
            </a:r>
            <a:r>
              <a:rPr lang="en-GB" sz="1800" dirty="0"/>
              <a:t>(1:10 of people vaccinated)</a:t>
            </a:r>
          </a:p>
          <a:p>
            <a:pPr marL="0" indent="0">
              <a:lnSpc>
                <a:spcPct val="100000"/>
              </a:lnSpc>
              <a:spcBef>
                <a:spcPts val="0"/>
              </a:spcBef>
              <a:buNone/>
            </a:pPr>
            <a:r>
              <a:rPr lang="en-GB" sz="1800" dirty="0"/>
              <a:t>Pain, redness, tenderness, pruritus, swelling at the injection site</a:t>
            </a:r>
          </a:p>
          <a:p>
            <a:pPr>
              <a:lnSpc>
                <a:spcPct val="100000"/>
              </a:lnSpc>
              <a:spcBef>
                <a:spcPts val="0"/>
              </a:spcBef>
            </a:pPr>
            <a:endParaRPr lang="en-GB" sz="1800" dirty="0"/>
          </a:p>
          <a:p>
            <a:pPr marL="0" indent="0">
              <a:lnSpc>
                <a:spcPct val="100000"/>
              </a:lnSpc>
              <a:spcBef>
                <a:spcPts val="0"/>
              </a:spcBef>
              <a:buNone/>
            </a:pPr>
            <a:r>
              <a:rPr lang="en-GB" sz="1800" b="1" dirty="0"/>
              <a:t>Less commonly reported </a:t>
            </a:r>
            <a:r>
              <a:rPr lang="en-GB" sz="1800" dirty="0"/>
              <a:t>(≥ 1/100 to &lt; 1/10)</a:t>
            </a:r>
          </a:p>
          <a:p>
            <a:pPr marL="0" indent="0">
              <a:lnSpc>
                <a:spcPct val="100000"/>
              </a:lnSpc>
              <a:spcBef>
                <a:spcPts val="0"/>
              </a:spcBef>
              <a:buNone/>
            </a:pPr>
            <a:r>
              <a:rPr lang="en-GB" sz="1800" dirty="0"/>
              <a:t>Headache, rash, arthralgia, myalgia, pain in extremity</a:t>
            </a:r>
          </a:p>
          <a:p>
            <a:pPr marL="0" indent="0">
              <a:lnSpc>
                <a:spcPct val="100000"/>
              </a:lnSpc>
              <a:spcBef>
                <a:spcPts val="0"/>
              </a:spcBef>
              <a:buNone/>
            </a:pPr>
            <a:r>
              <a:rPr lang="en-GB" sz="1800" dirty="0"/>
              <a:t>Injection site: induration, haematoma, warmth, rash, pyrexia</a:t>
            </a:r>
          </a:p>
          <a:p>
            <a:pPr marL="0" indent="0">
              <a:lnSpc>
                <a:spcPct val="100000"/>
              </a:lnSpc>
              <a:spcBef>
                <a:spcPts val="0"/>
              </a:spcBef>
              <a:buNone/>
            </a:pPr>
            <a:r>
              <a:rPr lang="en-GB" sz="1800" dirty="0"/>
              <a:t>(less reaction reported in those ≥ 60 years of age)</a:t>
            </a:r>
          </a:p>
          <a:p>
            <a:pPr>
              <a:lnSpc>
                <a:spcPct val="100000"/>
              </a:lnSpc>
              <a:spcBef>
                <a:spcPts val="0"/>
              </a:spcBef>
            </a:pPr>
            <a:endParaRPr lang="en-GB" sz="1800" dirty="0"/>
          </a:p>
          <a:p>
            <a:pPr marL="0" indent="0">
              <a:lnSpc>
                <a:spcPct val="100000"/>
              </a:lnSpc>
              <a:spcBef>
                <a:spcPts val="0"/>
              </a:spcBef>
              <a:buNone/>
            </a:pPr>
            <a:r>
              <a:rPr lang="en-GB" sz="1800" b="1" dirty="0"/>
              <a:t>Uncommon</a:t>
            </a:r>
            <a:r>
              <a:rPr lang="en-GB" sz="1800" dirty="0"/>
              <a:t> (≥ 1/1,000 to &lt; 1/100)</a:t>
            </a:r>
          </a:p>
          <a:p>
            <a:pPr marL="0" indent="0">
              <a:lnSpc>
                <a:spcPct val="100000"/>
              </a:lnSpc>
              <a:spcBef>
                <a:spcPts val="0"/>
              </a:spcBef>
              <a:buNone/>
            </a:pPr>
            <a:r>
              <a:rPr lang="en-GB" sz="1800" dirty="0"/>
              <a:t>Lymphadenopathy (cervical, axillary); nausea</a:t>
            </a:r>
          </a:p>
          <a:p>
            <a:pPr>
              <a:lnSpc>
                <a:spcPct val="100000"/>
              </a:lnSpc>
              <a:spcBef>
                <a:spcPts val="0"/>
              </a:spcBef>
            </a:pPr>
            <a:endParaRPr lang="en-GB" sz="1800" dirty="0"/>
          </a:p>
          <a:p>
            <a:pPr marL="0" indent="0">
              <a:lnSpc>
                <a:spcPct val="100000"/>
              </a:lnSpc>
              <a:spcBef>
                <a:spcPts val="0"/>
              </a:spcBef>
              <a:buNone/>
            </a:pPr>
            <a:r>
              <a:rPr lang="en-GB" sz="1800" b="1" dirty="0"/>
              <a:t>Rare</a:t>
            </a:r>
            <a:r>
              <a:rPr lang="en-GB" sz="1800" dirty="0"/>
              <a:t> (≥ 1/10,000 to &lt; 1/1,000)</a:t>
            </a:r>
          </a:p>
          <a:p>
            <a:pPr marL="0" indent="0">
              <a:lnSpc>
                <a:spcPct val="100000"/>
              </a:lnSpc>
              <a:spcBef>
                <a:spcPts val="0"/>
              </a:spcBef>
              <a:buNone/>
            </a:pPr>
            <a:r>
              <a:rPr lang="en-GB" sz="1800" dirty="0"/>
              <a:t>Hypersensitivity reactions including anaphylactic reactions, injection site urticaria</a:t>
            </a:r>
          </a:p>
          <a:p>
            <a:pPr marL="0" indent="0">
              <a:lnSpc>
                <a:spcPct val="100000"/>
              </a:lnSpc>
              <a:spcBef>
                <a:spcPts val="0"/>
              </a:spcBef>
              <a:buNone/>
            </a:pPr>
            <a:r>
              <a:rPr lang="en-GB" sz="1800" dirty="0"/>
              <a:t> </a:t>
            </a:r>
          </a:p>
          <a:p>
            <a:pPr marL="0" indent="0">
              <a:lnSpc>
                <a:spcPct val="100000"/>
              </a:lnSpc>
              <a:spcBef>
                <a:spcPts val="0"/>
              </a:spcBef>
              <a:buNone/>
            </a:pPr>
            <a:r>
              <a:rPr lang="en-GB" sz="1800" b="1" dirty="0"/>
              <a:t>Very rare </a:t>
            </a:r>
            <a:r>
              <a:rPr lang="en-GB" sz="1800" dirty="0"/>
              <a:t>(&lt; 1/10,000)</a:t>
            </a:r>
          </a:p>
          <a:p>
            <a:pPr marL="0" indent="0">
              <a:lnSpc>
                <a:spcPct val="100000"/>
              </a:lnSpc>
              <a:spcBef>
                <a:spcPts val="0"/>
              </a:spcBef>
              <a:buNone/>
            </a:pPr>
            <a:r>
              <a:rPr lang="en-GB" sz="1800" dirty="0"/>
              <a:t>Varicella, Herpes zoster (vaccine strain); necrotizing retinitis (patients on immunosuppressive therapy)</a:t>
            </a:r>
          </a:p>
          <a:p>
            <a:pPr>
              <a:spcBef>
                <a:spcPts val="0"/>
              </a:spcBef>
            </a:pPr>
            <a:endParaRPr lang="en-GB" sz="2000" dirty="0"/>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1D680ABB-3F72-4F0E-815F-76B39CB6804A}" type="slidenum">
              <a:rPr lang="en-GB" smtClean="0"/>
              <a:t>33</a:t>
            </a:fld>
            <a:endParaRPr lang="en-US" dirty="0"/>
          </a:p>
        </p:txBody>
      </p:sp>
    </p:spTree>
    <p:extLst>
      <p:ext uri="{BB962C8B-B14F-4D97-AF65-F5344CB8AC3E}">
        <p14:creationId xmlns:p14="http://schemas.microsoft.com/office/powerpoint/2010/main" val="26912469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A75C-B873-4E36-802D-1AF7E093C9DE}"/>
              </a:ext>
            </a:extLst>
          </p:cNvPr>
          <p:cNvSpPr>
            <a:spLocks noGrp="1"/>
          </p:cNvSpPr>
          <p:nvPr>
            <p:ph type="title"/>
          </p:nvPr>
        </p:nvSpPr>
        <p:spPr>
          <a:xfrm>
            <a:off x="353868" y="241094"/>
            <a:ext cx="8028000" cy="874642"/>
          </a:xfrm>
        </p:spPr>
        <p:txBody>
          <a:bodyPr/>
          <a:lstStyle/>
          <a:p>
            <a:r>
              <a:rPr lang="en-GB" dirty="0"/>
              <a:t>Zostavax </a:t>
            </a:r>
            <a:r>
              <a:rPr lang="it-IT" b="0" i="0" dirty="0">
                <a:effectLst/>
                <a:latin typeface="source-serif-pro"/>
              </a:rPr>
              <a:t>–</a:t>
            </a:r>
            <a:r>
              <a:rPr lang="en-GB" dirty="0"/>
              <a:t> inadvertent vaccination </a:t>
            </a:r>
          </a:p>
        </p:txBody>
      </p:sp>
      <p:sp>
        <p:nvSpPr>
          <p:cNvPr id="3" name="Content Placeholder 2">
            <a:extLst>
              <a:ext uri="{FF2B5EF4-FFF2-40B4-BE49-F238E27FC236}">
                <a16:creationId xmlns:a16="http://schemas.microsoft.com/office/drawing/2014/main" id="{043CE09A-A571-441C-85D9-6882C3279CFF}"/>
              </a:ext>
            </a:extLst>
          </p:cNvPr>
          <p:cNvSpPr>
            <a:spLocks noGrp="1"/>
          </p:cNvSpPr>
          <p:nvPr>
            <p:ph idx="1"/>
          </p:nvPr>
        </p:nvSpPr>
        <p:spPr>
          <a:xfrm>
            <a:off x="428794" y="1590260"/>
            <a:ext cx="9814957" cy="4575761"/>
          </a:xfrm>
        </p:spPr>
        <p:txBody>
          <a:bodyPr>
            <a:normAutofit fontScale="55000" lnSpcReduction="20000"/>
          </a:bodyPr>
          <a:lstStyle/>
          <a:p>
            <a:pPr marL="0" indent="0">
              <a:lnSpc>
                <a:spcPct val="120000"/>
              </a:lnSpc>
              <a:spcBef>
                <a:spcPts val="0"/>
              </a:spcBef>
              <a:buNone/>
            </a:pPr>
            <a:r>
              <a:rPr lang="en-GB" sz="2900" dirty="0"/>
              <a:t>Most individuals under 50 years of age are likely to be immune to varicella, so inadvertent vaccination to immunocompetent individuals is unlikely to result in serious adverse reactions.</a:t>
            </a:r>
          </a:p>
          <a:p>
            <a:pPr marL="0" indent="0">
              <a:lnSpc>
                <a:spcPct val="120000"/>
              </a:lnSpc>
              <a:spcBef>
                <a:spcPts val="1200"/>
              </a:spcBef>
              <a:buNone/>
            </a:pPr>
            <a:r>
              <a:rPr lang="en-GB" sz="2900" b="1" dirty="0"/>
              <a:t>Immunosuppressed individuals inadvertently given Zostavax</a:t>
            </a:r>
            <a:endParaRPr lang="en-GB" sz="2900" dirty="0"/>
          </a:p>
          <a:p>
            <a:pPr marL="0" indent="0">
              <a:lnSpc>
                <a:spcPct val="120000"/>
              </a:lnSpc>
              <a:spcBef>
                <a:spcPts val="600"/>
              </a:spcBef>
              <a:buNone/>
            </a:pPr>
            <a:r>
              <a:rPr lang="en-GB" sz="2900" dirty="0"/>
              <a:t>should be urgently assessed by a clinician to establish the degree of immunosuppression. </a:t>
            </a:r>
          </a:p>
          <a:p>
            <a:pPr marL="0" indent="0">
              <a:lnSpc>
                <a:spcPct val="120000"/>
              </a:lnSpc>
              <a:spcBef>
                <a:spcPts val="0"/>
              </a:spcBef>
              <a:buNone/>
            </a:pPr>
            <a:r>
              <a:rPr lang="en-GB" sz="2900" dirty="0"/>
              <a:t>Individuals in the vaccine eligible age group are likely to be VZV antibody positive but prophylactic aciclovir may be considered in those in whom the attenuated vaccine virus poses a significant risk</a:t>
            </a:r>
          </a:p>
          <a:p>
            <a:pPr marL="0" indent="0">
              <a:lnSpc>
                <a:spcPct val="120000"/>
              </a:lnSpc>
              <a:spcBef>
                <a:spcPts val="1200"/>
              </a:spcBef>
              <a:buNone/>
            </a:pPr>
            <a:r>
              <a:rPr lang="en-GB" sz="2900" b="1" dirty="0"/>
              <a:t>Immunosuppressed individuals who develop a varicella rash following inadvertent vaccination </a:t>
            </a:r>
          </a:p>
          <a:p>
            <a:pPr marL="0" indent="0">
              <a:lnSpc>
                <a:spcPct val="120000"/>
              </a:lnSpc>
              <a:spcBef>
                <a:spcPts val="600"/>
              </a:spcBef>
              <a:buNone/>
            </a:pPr>
            <a:r>
              <a:rPr lang="en-GB" sz="2900" dirty="0"/>
              <a:t>should be urgently assessed by a hospital specialist and offered prompt treatment with high dose IV aciclovir given the risks and severity of disseminated zoster</a:t>
            </a:r>
          </a:p>
          <a:p>
            <a:pPr marL="0" indent="0">
              <a:lnSpc>
                <a:spcPct val="120000"/>
              </a:lnSpc>
              <a:spcBef>
                <a:spcPts val="1200"/>
              </a:spcBef>
              <a:buNone/>
            </a:pPr>
            <a:r>
              <a:rPr lang="en-GB" sz="2900" b="1" dirty="0"/>
              <a:t>Pregnancy</a:t>
            </a:r>
          </a:p>
          <a:p>
            <a:pPr marL="0" indent="0">
              <a:lnSpc>
                <a:spcPct val="120000"/>
              </a:lnSpc>
              <a:spcBef>
                <a:spcPts val="600"/>
              </a:spcBef>
              <a:buNone/>
            </a:pPr>
            <a:r>
              <a:rPr lang="en-GB" sz="2900" dirty="0"/>
              <a:t>urgently assess susceptibility and treat in the same way as a natural exposure to chickenpox infection</a:t>
            </a:r>
          </a:p>
          <a:p>
            <a:pPr marL="0" indent="0">
              <a:lnSpc>
                <a:spcPct val="120000"/>
              </a:lnSpc>
              <a:spcBef>
                <a:spcPts val="600"/>
              </a:spcBef>
              <a:buNone/>
            </a:pPr>
            <a:endParaRPr lang="en-GB" sz="2900" dirty="0"/>
          </a:p>
          <a:p>
            <a:pPr>
              <a:lnSpc>
                <a:spcPct val="120000"/>
              </a:lnSpc>
              <a:spcBef>
                <a:spcPts val="600"/>
              </a:spcBef>
              <a:buFont typeface="Wingdings" panose="05000000000000000000" pitchFamily="2" charset="2"/>
              <a:buChar char="v"/>
            </a:pPr>
            <a:r>
              <a:rPr lang="en-GB" sz="2900" dirty="0"/>
              <a:t>adverse events should be reported to MHRA via the Yellow Card scheme</a:t>
            </a:r>
          </a:p>
          <a:p>
            <a:pPr marL="0" indent="0">
              <a:lnSpc>
                <a:spcPct val="120000"/>
              </a:lnSpc>
              <a:spcBef>
                <a:spcPts val="600"/>
              </a:spcBef>
              <a:buNone/>
            </a:pPr>
            <a:endParaRPr lang="en-GB" dirty="0"/>
          </a:p>
        </p:txBody>
      </p:sp>
      <p:sp>
        <p:nvSpPr>
          <p:cNvPr id="4" name="Slide Number Placeholder 3">
            <a:extLst>
              <a:ext uri="{FF2B5EF4-FFF2-40B4-BE49-F238E27FC236}">
                <a16:creationId xmlns:a16="http://schemas.microsoft.com/office/drawing/2014/main" id="{C2FE5A6E-1DB4-4962-B3B6-EAB9B4493246}"/>
              </a:ext>
            </a:extLst>
          </p:cNvPr>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a:extLst>
              <a:ext uri="{FF2B5EF4-FFF2-40B4-BE49-F238E27FC236}">
                <a16:creationId xmlns:a16="http://schemas.microsoft.com/office/drawing/2014/main" id="{4335EEA6-8A88-4961-B5B1-3679040E4563}"/>
              </a:ext>
            </a:extLst>
          </p:cNvPr>
          <p:cNvSpPr>
            <a:spLocks noGrp="1"/>
          </p:cNvSpPr>
          <p:nvPr>
            <p:ph type="ftr" sz="quarter" idx="11"/>
          </p:nvPr>
        </p:nvSpPr>
        <p:spPr/>
        <p:txBody>
          <a:bodyPr/>
          <a:lstStyle/>
          <a:p>
            <a:pPr>
              <a:defRPr/>
            </a:pPr>
            <a:fld id="{757459D2-F7DF-4F3E-A68D-802A799F1B22}" type="slidenum">
              <a:rPr lang="en-GB" smtClean="0"/>
              <a:t>34</a:t>
            </a:fld>
            <a:endParaRPr lang="en-US" dirty="0"/>
          </a:p>
        </p:txBody>
      </p:sp>
    </p:spTree>
    <p:extLst>
      <p:ext uri="{BB962C8B-B14F-4D97-AF65-F5344CB8AC3E}">
        <p14:creationId xmlns:p14="http://schemas.microsoft.com/office/powerpoint/2010/main" val="3902946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263600"/>
            <a:ext cx="8028000" cy="648072"/>
          </a:xfrm>
        </p:spPr>
        <p:txBody>
          <a:bodyPr/>
          <a:lstStyle/>
          <a:p>
            <a:r>
              <a:rPr lang="en-GB" dirty="0"/>
              <a:t>Shingrix vaccine</a:t>
            </a:r>
          </a:p>
        </p:txBody>
      </p:sp>
      <p:sp>
        <p:nvSpPr>
          <p:cNvPr id="3" name="Content Placeholder 2"/>
          <p:cNvSpPr>
            <a:spLocks noGrp="1"/>
          </p:cNvSpPr>
          <p:nvPr>
            <p:ph idx="1"/>
          </p:nvPr>
        </p:nvSpPr>
        <p:spPr>
          <a:xfrm>
            <a:off x="428796" y="1614523"/>
            <a:ext cx="9629604" cy="4605655"/>
          </a:xfrm>
        </p:spPr>
        <p:txBody>
          <a:bodyPr>
            <a:normAutofit fontScale="25000" lnSpcReduction="20000"/>
          </a:bodyPr>
          <a:lstStyle/>
          <a:p>
            <a:pPr marL="0" indent="0">
              <a:buNone/>
            </a:pPr>
            <a:r>
              <a:rPr lang="en-GB" sz="6200" b="1" dirty="0"/>
              <a:t>Shingrix</a:t>
            </a:r>
          </a:p>
          <a:p>
            <a:pPr marL="0" indent="0">
              <a:buNone/>
            </a:pPr>
            <a:r>
              <a:rPr lang="en-GB" sz="6200" dirty="0"/>
              <a:t>Herpes zoster vaccine</a:t>
            </a:r>
          </a:p>
          <a:p>
            <a:pPr marL="0" indent="0">
              <a:buNone/>
            </a:pPr>
            <a:r>
              <a:rPr lang="en-GB" sz="6200" dirty="0"/>
              <a:t>GlaxoSmithKline UK</a:t>
            </a:r>
          </a:p>
          <a:p>
            <a:pPr>
              <a:lnSpc>
                <a:spcPct val="120000"/>
              </a:lnSpc>
              <a:spcBef>
                <a:spcPts val="1200"/>
              </a:spcBef>
            </a:pPr>
            <a:r>
              <a:rPr lang="en-GB" sz="6200" dirty="0"/>
              <a:t>Shingrix is a recombinant adjuvanted subunit shingles vaccine</a:t>
            </a:r>
          </a:p>
          <a:p>
            <a:pPr>
              <a:lnSpc>
                <a:spcPct val="110000"/>
              </a:lnSpc>
            </a:pPr>
            <a:r>
              <a:rPr lang="en-GB" sz="6200" dirty="0"/>
              <a:t>it does not contain live varicella-zoster virus</a:t>
            </a:r>
          </a:p>
          <a:p>
            <a:pPr>
              <a:lnSpc>
                <a:spcPct val="120000"/>
              </a:lnSpc>
              <a:buFont typeface="Arial" panose="020B0604020202020204" pitchFamily="34" charset="0"/>
              <a:buChar char="•"/>
            </a:pPr>
            <a:r>
              <a:rPr lang="en-GB" sz="6200" dirty="0"/>
              <a:t>it contains a single protein glycoprotein E found in the outer shell of the herpes zoster virus, and an adjuvant to enhance the body's immune response to an antigen</a:t>
            </a:r>
          </a:p>
          <a:p>
            <a:pPr>
              <a:lnSpc>
                <a:spcPct val="120000"/>
              </a:lnSpc>
              <a:buFont typeface="Arial" panose="020B0604020202020204" pitchFamily="34" charset="0"/>
              <a:buChar char="•"/>
            </a:pPr>
            <a:r>
              <a:rPr lang="en-GB" sz="6200" dirty="0"/>
              <a:t>by combining the VZV specific antigen (gE) with an adjuvant system (AS01B), Shingrix is designed to induce antigen-specific cellular and humoral immune responses in individuals with pre-existing immunity against VZV</a:t>
            </a:r>
          </a:p>
          <a:p>
            <a:pPr>
              <a:lnSpc>
                <a:spcPct val="110000"/>
              </a:lnSpc>
              <a:buFont typeface="Arial" panose="020B0604020202020204" pitchFamily="34" charset="0"/>
              <a:buChar char="•"/>
            </a:pPr>
            <a:r>
              <a:rPr lang="en-GB" sz="6200" dirty="0"/>
              <a:t>Shingrix does not contain latex, thiomersal or gelatine</a:t>
            </a:r>
          </a:p>
          <a:p>
            <a:pPr>
              <a:lnSpc>
                <a:spcPct val="110000"/>
              </a:lnSpc>
              <a:buFont typeface="Arial" panose="020B0604020202020204" pitchFamily="34" charset="0"/>
              <a:buChar char="•"/>
            </a:pPr>
            <a:r>
              <a:rPr lang="en-GB" sz="6200" dirty="0"/>
              <a:t>the vial rubber stopper is composed of </a:t>
            </a:r>
            <a:r>
              <a:rPr lang="en-GB" sz="6200" b="0" i="0" dirty="0">
                <a:effectLst/>
                <a:latin typeface="Arial" panose="020B0604020202020204" pitchFamily="34" charset="0"/>
              </a:rPr>
              <a:t>butyl rubber which </a:t>
            </a:r>
            <a:r>
              <a:rPr lang="en-GB" sz="6200" dirty="0"/>
              <a:t>does not contain natural rubber latex</a:t>
            </a:r>
            <a:endParaRPr lang="en-GB" sz="2000" dirty="0"/>
          </a:p>
          <a:p>
            <a:pPr>
              <a:buFont typeface="Arial" panose="020B0604020202020204" pitchFamily="34" charset="0"/>
              <a:buChar char="•"/>
            </a:pPr>
            <a:endParaRPr lang="en-GB" sz="2000" dirty="0"/>
          </a:p>
        </p:txBody>
      </p:sp>
      <p:sp>
        <p:nvSpPr>
          <p:cNvPr id="4" name="Slide Number Placeholder 3"/>
          <p:cNvSpPr>
            <a:spLocks noGrp="1"/>
          </p:cNvSpPr>
          <p:nvPr>
            <p:ph type="sldNum" sz="quarter" idx="10"/>
          </p:nvPr>
        </p:nvSpPr>
        <p:spPr/>
        <p:txBody>
          <a:bodyPr/>
          <a:lstStyle/>
          <a:p>
            <a:pPr>
              <a:defRPr/>
            </a:pPr>
            <a:r>
              <a:rPr lang="en-US" dirty="0"/>
              <a:t> </a:t>
            </a:r>
          </a:p>
          <a:p>
            <a:pPr>
              <a:defRPr/>
            </a:pPr>
            <a:r>
              <a:rPr lang="en-US" dirty="0"/>
              <a:t> </a:t>
            </a: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F4D1992F-7079-48AD-B3AC-B522919E1FA9}" type="slidenum">
              <a:rPr lang="en-US" smtClean="0"/>
              <a:t>35</a:t>
            </a:fld>
            <a:endParaRPr lang="en-US" dirty="0"/>
          </a:p>
        </p:txBody>
      </p:sp>
    </p:spTree>
    <p:extLst>
      <p:ext uri="{BB962C8B-B14F-4D97-AF65-F5344CB8AC3E}">
        <p14:creationId xmlns:p14="http://schemas.microsoft.com/office/powerpoint/2010/main" val="40307712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29879"/>
            <a:ext cx="8028000" cy="648072"/>
          </a:xfrm>
        </p:spPr>
        <p:txBody>
          <a:bodyPr/>
          <a:lstStyle/>
          <a:p>
            <a:r>
              <a:rPr lang="en-GB" dirty="0"/>
              <a:t>Shingrix efficacy</a:t>
            </a:r>
          </a:p>
        </p:txBody>
      </p:sp>
      <p:sp>
        <p:nvSpPr>
          <p:cNvPr id="3" name="Content Placeholder 2"/>
          <p:cNvSpPr>
            <a:spLocks noGrp="1"/>
          </p:cNvSpPr>
          <p:nvPr>
            <p:ph idx="1"/>
          </p:nvPr>
        </p:nvSpPr>
        <p:spPr>
          <a:xfrm>
            <a:off x="726961" y="1898394"/>
            <a:ext cx="9096661" cy="4351338"/>
          </a:xfrm>
        </p:spPr>
        <p:txBody>
          <a:bodyPr>
            <a:normAutofit/>
          </a:bodyPr>
          <a:lstStyle/>
          <a:p>
            <a:pPr marL="0" indent="0">
              <a:lnSpc>
                <a:spcPct val="100000"/>
              </a:lnSpc>
              <a:buNone/>
            </a:pPr>
            <a:r>
              <a:rPr lang="en-GB" sz="2000" dirty="0">
                <a:latin typeface="+mn-lt"/>
              </a:rPr>
              <a:t>Shingrix vaccine was approved for use in adults 50 years of age or over in the US, Canada and Australia in 2017, and for use in the European Union and Japan in 2018.</a:t>
            </a:r>
          </a:p>
          <a:p>
            <a:pPr marL="0" indent="0">
              <a:lnSpc>
                <a:spcPct val="100000"/>
              </a:lnSpc>
              <a:buNone/>
            </a:pPr>
            <a:r>
              <a:rPr lang="en-GB" sz="2000" b="0" i="0" u="none" strike="noStrike" baseline="0" dirty="0">
                <a:solidFill>
                  <a:srgbClr val="000000"/>
                </a:solidFill>
                <a:latin typeface="+mn-lt"/>
              </a:rPr>
              <a:t>In the phase 3 randomized placebo controlled clinical trials of 15,411 participants, vaccine efficacy in the 7,695 immunocompetent adults ≥ 50 years and 6,950 ≥70 years, </a:t>
            </a:r>
            <a:r>
              <a:rPr lang="en-GB" sz="2000" b="0" i="0" u="none" strike="noStrike" baseline="0" dirty="0">
                <a:latin typeface="+mn-lt"/>
              </a:rPr>
              <a:t>who were given two </a:t>
            </a:r>
            <a:r>
              <a:rPr lang="en-GB" sz="2000" b="0" i="0" u="none" strike="noStrike" baseline="0" dirty="0">
                <a:solidFill>
                  <a:srgbClr val="000000"/>
                </a:solidFill>
                <a:latin typeface="+mn-lt"/>
              </a:rPr>
              <a:t>doses of </a:t>
            </a:r>
            <a:r>
              <a:rPr lang="en-GB" sz="2000" b="0" i="0" u="none" strike="noStrike" baseline="0" dirty="0">
                <a:latin typeface="+mn-lt"/>
              </a:rPr>
              <a:t>Shingrix, 2 months apart, </a:t>
            </a:r>
            <a:r>
              <a:rPr lang="en-GB" sz="2000" b="0" i="0" u="none" strike="noStrike" baseline="0" dirty="0">
                <a:solidFill>
                  <a:srgbClr val="000000"/>
                </a:solidFill>
                <a:latin typeface="+mn-lt"/>
              </a:rPr>
              <a:t>was estimated at 97.2% and 91.2% respectively (Lal </a:t>
            </a:r>
            <a:r>
              <a:rPr lang="en-GB" sz="2000" b="0" u="none" strike="noStrike" baseline="0" dirty="0">
                <a:solidFill>
                  <a:srgbClr val="000000"/>
                </a:solidFill>
                <a:latin typeface="+mn-lt"/>
              </a:rPr>
              <a:t>et al </a:t>
            </a:r>
            <a:r>
              <a:rPr lang="en-GB" sz="2000" b="0" i="0" u="none" strike="noStrike" baseline="0" dirty="0">
                <a:solidFill>
                  <a:srgbClr val="000000"/>
                </a:solidFill>
                <a:latin typeface="+mn-lt"/>
              </a:rPr>
              <a:t>2015).</a:t>
            </a:r>
            <a:endParaRPr lang="en-GB" sz="2000" dirty="0">
              <a:latin typeface="+mn-lt"/>
            </a:endParaRPr>
          </a:p>
          <a:p>
            <a:pPr marL="0" indent="0">
              <a:lnSpc>
                <a:spcPct val="100000"/>
              </a:lnSpc>
              <a:buNone/>
            </a:pPr>
            <a:r>
              <a:rPr lang="en-GB" sz="2000" dirty="0">
                <a:latin typeface="+mn-lt"/>
              </a:rPr>
              <a:t>A real-world effectiveness study found vaccine effectiveness of 70% against herpes zoster and 76% against post herpetic neuralgia in individuals 65+ years of age given 2 doses of vaccine.</a:t>
            </a:r>
          </a:p>
        </p:txBody>
      </p:sp>
      <p:sp>
        <p:nvSpPr>
          <p:cNvPr id="4" name="Slide Number Placeholder 3"/>
          <p:cNvSpPr>
            <a:spLocks noGrp="1"/>
          </p:cNvSpPr>
          <p:nvPr>
            <p:ph type="sldNum" sz="quarter" idx="10"/>
          </p:nvPr>
        </p:nvSpPr>
        <p:spPr/>
        <p:txBody>
          <a:bodyPr/>
          <a:lstStyle/>
          <a:p>
            <a:pPr>
              <a:defRPr/>
            </a:pPr>
            <a:endParaRPr lang="en-GB" dirty="0"/>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D1641D67-E835-4CBF-9104-00F987ECDA69}" type="slidenum">
              <a:rPr lang="en-GB" smtClean="0"/>
              <a:t>36</a:t>
            </a:fld>
            <a:endParaRPr lang="en-US" dirty="0"/>
          </a:p>
        </p:txBody>
      </p:sp>
    </p:spTree>
    <p:extLst>
      <p:ext uri="{BB962C8B-B14F-4D97-AF65-F5344CB8AC3E}">
        <p14:creationId xmlns:p14="http://schemas.microsoft.com/office/powerpoint/2010/main" val="35553916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A5A19-9744-417F-A586-03401BF78263}"/>
              </a:ext>
            </a:extLst>
          </p:cNvPr>
          <p:cNvSpPr>
            <a:spLocks noGrp="1"/>
          </p:cNvSpPr>
          <p:nvPr>
            <p:ph type="title"/>
          </p:nvPr>
        </p:nvSpPr>
        <p:spPr/>
        <p:txBody>
          <a:bodyPr/>
          <a:lstStyle/>
          <a:p>
            <a:r>
              <a:rPr lang="en-GB" dirty="0"/>
              <a:t>Shingrix vaccine eligibility</a:t>
            </a:r>
          </a:p>
        </p:txBody>
      </p:sp>
      <p:sp>
        <p:nvSpPr>
          <p:cNvPr id="3" name="Content Placeholder 2">
            <a:extLst>
              <a:ext uri="{FF2B5EF4-FFF2-40B4-BE49-F238E27FC236}">
                <a16:creationId xmlns:a16="http://schemas.microsoft.com/office/drawing/2014/main" id="{983713EA-9970-4AA8-ACE9-222BDB188E1D}"/>
              </a:ext>
            </a:extLst>
          </p:cNvPr>
          <p:cNvSpPr>
            <a:spLocks noGrp="1"/>
          </p:cNvSpPr>
          <p:nvPr>
            <p:ph idx="1"/>
          </p:nvPr>
        </p:nvSpPr>
        <p:spPr>
          <a:xfrm>
            <a:off x="330206" y="1619766"/>
            <a:ext cx="11469908" cy="4617748"/>
          </a:xfrm>
        </p:spPr>
        <p:txBody>
          <a:bodyPr>
            <a:noAutofit/>
          </a:bodyPr>
          <a:lstStyle/>
          <a:p>
            <a:pPr marL="0" indent="0">
              <a:lnSpc>
                <a:spcPct val="120000"/>
              </a:lnSpc>
              <a:spcBef>
                <a:spcPts val="0"/>
              </a:spcBef>
              <a:buNone/>
            </a:pPr>
            <a:r>
              <a:rPr lang="en-GB" sz="1800" dirty="0">
                <a:latin typeface="+mn-lt"/>
              </a:rPr>
              <a:t>Shingrix has been available since September 2021 for individuals 70 to 79 years of age who are clinically contraindicated to receive Zostavax due to immunocompromised status.</a:t>
            </a:r>
          </a:p>
          <a:p>
            <a:pPr marL="0" indent="0">
              <a:lnSpc>
                <a:spcPct val="120000"/>
              </a:lnSpc>
              <a:spcBef>
                <a:spcPts val="0"/>
              </a:spcBef>
              <a:buNone/>
            </a:pPr>
            <a:r>
              <a:rPr lang="en-GB" sz="1800" dirty="0">
                <a:latin typeface="+mn-lt"/>
              </a:rPr>
              <a:t>From 1 September 2023 Shingrix vaccine will be available for:</a:t>
            </a:r>
          </a:p>
          <a:p>
            <a:pPr>
              <a:lnSpc>
                <a:spcPct val="120000"/>
              </a:lnSpc>
              <a:spcBef>
                <a:spcPts val="600"/>
              </a:spcBef>
            </a:pPr>
            <a:r>
              <a:rPr lang="en-GB" sz="1800" dirty="0">
                <a:latin typeface="+mn-lt"/>
              </a:rPr>
              <a:t>severely immunosuppressed individuals 50 years of age and over who have not received shingles vaccine before (eligibility as defined in the Green Book Shingles Chapter 28a)</a:t>
            </a:r>
          </a:p>
          <a:p>
            <a:pPr>
              <a:lnSpc>
                <a:spcPct val="120000"/>
              </a:lnSpc>
              <a:spcBef>
                <a:spcPts val="600"/>
              </a:spcBef>
            </a:pPr>
            <a:r>
              <a:rPr lang="en-GB" sz="1800" dirty="0">
                <a:latin typeface="+mn-lt"/>
              </a:rPr>
              <a:t>immunocompetent individuals from 60 years of age in a phased implementation over a 10-year period starting with those turning ’65’ and ’70’ years of age</a:t>
            </a:r>
          </a:p>
          <a:p>
            <a:pPr>
              <a:lnSpc>
                <a:spcPct val="120000"/>
              </a:lnSpc>
            </a:pPr>
            <a:r>
              <a:rPr lang="en-GB" sz="1800" dirty="0"/>
              <a:t>immunocompetent individuals 70 to 79 years of age already eligible for the routine immunisation schedule once all stock of Zostavax has been used up </a:t>
            </a:r>
            <a:endParaRPr lang="en-GB" sz="1800" dirty="0">
              <a:latin typeface="+mn-lt"/>
            </a:endParaRPr>
          </a:p>
          <a:p>
            <a:pPr marL="0" indent="0">
              <a:lnSpc>
                <a:spcPct val="120000"/>
              </a:lnSpc>
              <a:spcBef>
                <a:spcPts val="1200"/>
              </a:spcBef>
              <a:buNone/>
            </a:pPr>
            <a:r>
              <a:rPr lang="en-GB" sz="1800" dirty="0">
                <a:effectLst/>
                <a:latin typeface="+mn-lt"/>
                <a:ea typeface="Calibri" panose="020F0502020204030204" pitchFamily="34" charset="0"/>
                <a:cs typeface="Times New Roman" panose="02020603050405020304" pitchFamily="18" charset="0"/>
              </a:rPr>
              <a:t>In the first year from 01 September 2023 to 31 August 2024, those eligible are:</a:t>
            </a:r>
          </a:p>
          <a:p>
            <a:pPr>
              <a:lnSpc>
                <a:spcPct val="120000"/>
              </a:lnSpc>
              <a:spcBef>
                <a:spcPts val="0"/>
              </a:spcBef>
            </a:pPr>
            <a:r>
              <a:rPr lang="en-GB" sz="1800" dirty="0">
                <a:latin typeface="+mn-lt"/>
                <a:ea typeface="Calibri" panose="020F0502020204030204" pitchFamily="34" charset="0"/>
                <a:cs typeface="Times New Roman" panose="02020603050405020304" pitchFamily="18" charset="0"/>
              </a:rPr>
              <a:t>t</a:t>
            </a:r>
            <a:r>
              <a:rPr lang="en-GB" sz="1800" dirty="0">
                <a:effectLst/>
                <a:latin typeface="+mn-lt"/>
                <a:ea typeface="Calibri" panose="020F0502020204030204" pitchFamily="34" charset="0"/>
                <a:cs typeface="Times New Roman" panose="02020603050405020304" pitchFamily="18" charset="0"/>
              </a:rPr>
              <a:t>hose turning 65 years of age and born on or after 1 September 1958 and</a:t>
            </a:r>
          </a:p>
          <a:p>
            <a:pPr>
              <a:lnSpc>
                <a:spcPct val="120000"/>
              </a:lnSpc>
              <a:spcBef>
                <a:spcPts val="0"/>
              </a:spcBef>
            </a:pPr>
            <a:r>
              <a:rPr lang="en-GB" sz="1800" dirty="0">
                <a:effectLst/>
                <a:latin typeface="+mn-lt"/>
                <a:ea typeface="Calibri" panose="020F0502020204030204" pitchFamily="34" charset="0"/>
                <a:cs typeface="Times New Roman" panose="02020603050405020304" pitchFamily="18" charset="0"/>
              </a:rPr>
              <a:t>those turning 70 years of age and born on or after 1 September 1953 </a:t>
            </a:r>
          </a:p>
        </p:txBody>
      </p:sp>
      <p:sp>
        <p:nvSpPr>
          <p:cNvPr id="5" name="Slide Number Placeholder 4">
            <a:extLst>
              <a:ext uri="{FF2B5EF4-FFF2-40B4-BE49-F238E27FC236}">
                <a16:creationId xmlns:a16="http://schemas.microsoft.com/office/drawing/2014/main" id="{340F8269-6903-46E9-A02B-1DADACC1E110}"/>
              </a:ext>
            </a:extLst>
          </p:cNvPr>
          <p:cNvSpPr>
            <a:spLocks noGrp="1"/>
          </p:cNvSpPr>
          <p:nvPr>
            <p:ph type="sldNum" sz="quarter" idx="11"/>
          </p:nvPr>
        </p:nvSpPr>
        <p:spPr/>
        <p:txBody>
          <a:bodyPr/>
          <a:lstStyle/>
          <a:p>
            <a:fld id="{344369E4-5DE7-46E5-874E-4FD437973785}" type="slidenum">
              <a:rPr lang="en-GB" smtClean="0"/>
              <a:pPr/>
              <a:t>37</a:t>
            </a:fld>
            <a:endParaRPr lang="en-GB" sz="1400" dirty="0"/>
          </a:p>
        </p:txBody>
      </p:sp>
      <p:sp>
        <p:nvSpPr>
          <p:cNvPr id="4" name="Footer Placeholder 3">
            <a:extLst>
              <a:ext uri="{FF2B5EF4-FFF2-40B4-BE49-F238E27FC236}">
                <a16:creationId xmlns:a16="http://schemas.microsoft.com/office/drawing/2014/main" id="{8A22B397-EC1A-8DC7-D28F-0EF54737D402}"/>
              </a:ext>
            </a:extLst>
          </p:cNvPr>
          <p:cNvSpPr>
            <a:spLocks noGrp="1"/>
          </p:cNvSpPr>
          <p:nvPr>
            <p:ph type="ftr" sz="quarter" idx="10"/>
          </p:nvPr>
        </p:nvSpPr>
        <p:spPr/>
        <p:txBody>
          <a:bodyPr/>
          <a:lstStyle/>
          <a:p>
            <a:pPr>
              <a:defRPr/>
            </a:pPr>
            <a:r>
              <a:rPr lang="en-GB" dirty="0"/>
              <a:t>Vaccination against shingles (Herpes Zoster)</a:t>
            </a:r>
            <a:endParaRPr lang="en-US" dirty="0"/>
          </a:p>
        </p:txBody>
      </p:sp>
    </p:spTree>
    <p:extLst>
      <p:ext uri="{BB962C8B-B14F-4D97-AF65-F5344CB8AC3E}">
        <p14:creationId xmlns:p14="http://schemas.microsoft.com/office/powerpoint/2010/main" val="5174211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38305-AE4E-B649-282E-C67BEEF5907E}"/>
              </a:ext>
            </a:extLst>
          </p:cNvPr>
          <p:cNvSpPr>
            <a:spLocks noGrp="1"/>
          </p:cNvSpPr>
          <p:nvPr>
            <p:ph type="title"/>
          </p:nvPr>
        </p:nvSpPr>
        <p:spPr/>
        <p:txBody>
          <a:bodyPr>
            <a:normAutofit/>
          </a:bodyPr>
          <a:lstStyle/>
          <a:p>
            <a:r>
              <a:rPr lang="en-GB" dirty="0"/>
              <a:t>Eligibility for Shingrix vaccine</a:t>
            </a:r>
          </a:p>
        </p:txBody>
      </p:sp>
      <p:sp>
        <p:nvSpPr>
          <p:cNvPr id="3" name="Content Placeholder 2">
            <a:extLst>
              <a:ext uri="{FF2B5EF4-FFF2-40B4-BE49-F238E27FC236}">
                <a16:creationId xmlns:a16="http://schemas.microsoft.com/office/drawing/2014/main" id="{6DB333EE-3602-14E5-8ADA-09AB76751BC6}"/>
              </a:ext>
            </a:extLst>
          </p:cNvPr>
          <p:cNvSpPr>
            <a:spLocks noGrp="1"/>
          </p:cNvSpPr>
          <p:nvPr>
            <p:ph idx="1"/>
          </p:nvPr>
        </p:nvSpPr>
        <p:spPr>
          <a:xfrm>
            <a:off x="944676" y="2076172"/>
            <a:ext cx="4208349" cy="3886478"/>
          </a:xfrm>
        </p:spPr>
        <p:txBody>
          <a:bodyPr/>
          <a:lstStyle/>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Further information about the shingles national vaccination programme is available on the GOV.UK website: </a:t>
            </a:r>
            <a:r>
              <a:rPr lang="en-GB" sz="1800" u="sng" dirty="0">
                <a:solidFill>
                  <a:srgbClr val="365F91"/>
                </a:solidFill>
                <a:effectLst/>
                <a:latin typeface="Arial" panose="020B0604020202020204" pitchFamily="34" charset="0"/>
                <a:ea typeface="Times New Roman" panose="02020603050405020304" pitchFamily="18" charset="0"/>
                <a:cs typeface="Times New Roman" panose="02020603050405020304" pitchFamily="18" charset="0"/>
                <a:hlinkClick r:id="rId3"/>
              </a:rPr>
              <a:t>www.gov.uk/government/collections/shingles-vaccination-programme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ea typeface="Times New Roman" panose="02020603050405020304" pitchFamily="18" charset="0"/>
                <a:cs typeface="Times New Roman" panose="02020603050405020304" pitchFamily="18" charset="0"/>
              </a:rPr>
              <a:t>This includes an eligibility chart for shingles vaccine by age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Footer Placeholder 3">
            <a:extLst>
              <a:ext uri="{FF2B5EF4-FFF2-40B4-BE49-F238E27FC236}">
                <a16:creationId xmlns:a16="http://schemas.microsoft.com/office/drawing/2014/main" id="{FC52DC7A-2442-0227-8A68-F98EC8BC2BD8}"/>
              </a:ext>
            </a:extLst>
          </p:cNvPr>
          <p:cNvSpPr>
            <a:spLocks noGrp="1"/>
          </p:cNvSpPr>
          <p:nvPr>
            <p:ph type="ftr" sz="quarter" idx="10"/>
          </p:nvPr>
        </p:nvSpPr>
        <p:spPr/>
        <p:txBody>
          <a:bodyPr/>
          <a:lstStyle/>
          <a:p>
            <a:pPr>
              <a:defRPr/>
            </a:pPr>
            <a:r>
              <a:rPr lang="en-GB" dirty="0"/>
              <a:t>Vaccination against shingles (Herpes Zoster)</a:t>
            </a:r>
            <a:endParaRPr lang="en-US" dirty="0"/>
          </a:p>
        </p:txBody>
      </p:sp>
      <p:sp>
        <p:nvSpPr>
          <p:cNvPr id="5" name="Slide Number Placeholder 4">
            <a:extLst>
              <a:ext uri="{FF2B5EF4-FFF2-40B4-BE49-F238E27FC236}">
                <a16:creationId xmlns:a16="http://schemas.microsoft.com/office/drawing/2014/main" id="{1A822654-C426-F791-6FC0-562775F3EE30}"/>
              </a:ext>
            </a:extLst>
          </p:cNvPr>
          <p:cNvSpPr>
            <a:spLocks noGrp="1"/>
          </p:cNvSpPr>
          <p:nvPr>
            <p:ph type="sldNum" sz="quarter" idx="11"/>
          </p:nvPr>
        </p:nvSpPr>
        <p:spPr/>
        <p:txBody>
          <a:bodyPr/>
          <a:lstStyle/>
          <a:p>
            <a:fld id="{344369E4-5DE7-46E5-874E-4FD437973785}" type="slidenum">
              <a:rPr lang="en-GB" smtClean="0"/>
              <a:pPr/>
              <a:t>38</a:t>
            </a:fld>
            <a:endParaRPr lang="en-GB" sz="1400" dirty="0"/>
          </a:p>
        </p:txBody>
      </p:sp>
      <p:pic>
        <p:nvPicPr>
          <p:cNvPr id="6" name="Picture 5">
            <a:extLst>
              <a:ext uri="{FF2B5EF4-FFF2-40B4-BE49-F238E27FC236}">
                <a16:creationId xmlns:a16="http://schemas.microsoft.com/office/drawing/2014/main" id="{3B2DCCDA-4AE3-C1E1-33A6-19623CA32AC5}"/>
              </a:ext>
            </a:extLst>
          </p:cNvPr>
          <p:cNvPicPr>
            <a:picLocks noChangeAspect="1"/>
          </p:cNvPicPr>
          <p:nvPr/>
        </p:nvPicPr>
        <p:blipFill rotWithShape="1">
          <a:blip r:embed="rId4"/>
          <a:srcRect l="27821" t="12162" r="38509" b="60801"/>
          <a:stretch/>
        </p:blipFill>
        <p:spPr bwMode="auto">
          <a:xfrm>
            <a:off x="6222046" y="2182990"/>
            <a:ext cx="4623760" cy="20109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073459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76720"/>
            <a:ext cx="8028000" cy="648072"/>
          </a:xfrm>
        </p:spPr>
        <p:txBody>
          <a:bodyPr>
            <a:normAutofit/>
          </a:bodyPr>
          <a:lstStyle/>
          <a:p>
            <a:r>
              <a:rPr lang="en-GB" sz="3600" dirty="0"/>
              <a:t>Shingrix composition</a:t>
            </a: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EA61EB21-B49C-42B8-B976-907860BB95E1}" type="slidenum">
              <a:rPr lang="en-US" smtClean="0"/>
              <a:t>39</a:t>
            </a:fld>
            <a:endParaRPr lang="en-US" dirty="0"/>
          </a:p>
        </p:txBody>
      </p:sp>
      <p:pic>
        <p:nvPicPr>
          <p:cNvPr id="6"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16481" y="1680150"/>
            <a:ext cx="3672408" cy="41937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06250" y="1854384"/>
            <a:ext cx="3420865" cy="3754874"/>
          </a:xfrm>
          <a:prstGeom prst="rect">
            <a:avLst/>
          </a:prstGeom>
          <a:noFill/>
        </p:spPr>
        <p:txBody>
          <a:bodyPr wrap="square" rtlCol="0">
            <a:spAutoFit/>
          </a:bodyPr>
          <a:lstStyle/>
          <a:p>
            <a:pPr>
              <a:defRPr/>
            </a:pPr>
            <a:r>
              <a:rPr lang="en-GB" sz="1600" b="1" kern="0" dirty="0">
                <a:solidFill>
                  <a:sysClr val="windowText" lastClr="000000"/>
                </a:solidFill>
              </a:rPr>
              <a:t>Composition</a:t>
            </a:r>
          </a:p>
          <a:p>
            <a:pPr>
              <a:defRPr/>
            </a:pPr>
            <a:endParaRPr lang="en-GB" sz="1600" b="1" kern="0" dirty="0">
              <a:solidFill>
                <a:sysClr val="windowText" lastClr="000000"/>
              </a:solidFill>
            </a:endParaRPr>
          </a:p>
          <a:p>
            <a:pPr marL="354013" lvl="1" indent="-176213" eaLnBrk="0" hangingPunct="0"/>
            <a:r>
              <a:rPr lang="en-GB" sz="1400" b="1" dirty="0">
                <a:solidFill>
                  <a:prstClr val="black"/>
                </a:solidFill>
                <a:latin typeface="Arial"/>
              </a:rPr>
              <a:t>After reconstitution 0.5ml contains</a:t>
            </a:r>
            <a:r>
              <a:rPr lang="en-GB" sz="1400" dirty="0">
                <a:solidFill>
                  <a:prstClr val="black"/>
                </a:solidFill>
                <a:latin typeface="Arial"/>
              </a:rPr>
              <a:t>:</a:t>
            </a:r>
          </a:p>
          <a:p>
            <a:pPr marL="354013" lvl="1" indent="-176213" eaLnBrk="0" hangingPunct="0"/>
            <a:r>
              <a:rPr lang="en-GB" sz="1400" dirty="0">
                <a:solidFill>
                  <a:prstClr val="black"/>
                </a:solidFill>
                <a:latin typeface="Arial"/>
              </a:rPr>
              <a:t>Varicella Zoster Virus glycoprotein E antigen</a:t>
            </a:r>
            <a:r>
              <a:rPr lang="en-GB" sz="1400" baseline="30000" dirty="0">
                <a:solidFill>
                  <a:prstClr val="black"/>
                </a:solidFill>
                <a:latin typeface="Arial"/>
              </a:rPr>
              <a:t>2,3 </a:t>
            </a:r>
            <a:r>
              <a:rPr lang="en-GB" sz="1400" dirty="0">
                <a:solidFill>
                  <a:prstClr val="black"/>
                </a:solidFill>
                <a:latin typeface="Arial"/>
              </a:rPr>
              <a:t>50mcg</a:t>
            </a:r>
          </a:p>
          <a:p>
            <a:pPr marL="354013" lvl="1" indent="-176213" eaLnBrk="0" hangingPunct="0"/>
            <a:endParaRPr lang="en-GB" sz="1400" dirty="0">
              <a:solidFill>
                <a:prstClr val="black"/>
              </a:solidFill>
              <a:latin typeface="Arial"/>
            </a:endParaRPr>
          </a:p>
          <a:p>
            <a:pPr marL="354013" lvl="1" indent="-176213" eaLnBrk="0" hangingPunct="0"/>
            <a:r>
              <a:rPr lang="en-GB" sz="1400" baseline="30000" dirty="0">
                <a:solidFill>
                  <a:prstClr val="black"/>
                </a:solidFill>
                <a:latin typeface="Arial"/>
              </a:rPr>
              <a:t>2 </a:t>
            </a:r>
            <a:r>
              <a:rPr lang="en-GB" sz="1400" dirty="0">
                <a:solidFill>
                  <a:prstClr val="black"/>
                </a:solidFill>
                <a:latin typeface="Arial"/>
              </a:rPr>
              <a:t>adjuvanted with AS01</a:t>
            </a:r>
            <a:r>
              <a:rPr lang="en-GB" sz="1400" baseline="-25000" dirty="0">
                <a:solidFill>
                  <a:prstClr val="black"/>
                </a:solidFill>
                <a:latin typeface="Arial"/>
              </a:rPr>
              <a:t>B</a:t>
            </a:r>
            <a:r>
              <a:rPr lang="en-GB" sz="1400" dirty="0">
                <a:solidFill>
                  <a:prstClr val="black"/>
                </a:solidFill>
                <a:latin typeface="Arial"/>
              </a:rPr>
              <a:t> containing:</a:t>
            </a:r>
          </a:p>
          <a:p>
            <a:pPr marL="354013" lvl="1" indent="-176213" eaLnBrk="0" hangingPunct="0"/>
            <a:r>
              <a:rPr lang="en-GB" sz="1400" dirty="0">
                <a:solidFill>
                  <a:prstClr val="black"/>
                </a:solidFill>
                <a:latin typeface="Arial"/>
              </a:rPr>
              <a:t>plant extract </a:t>
            </a:r>
            <a:r>
              <a:rPr lang="en-GB" sz="1400" i="1" dirty="0">
                <a:solidFill>
                  <a:prstClr val="black"/>
                </a:solidFill>
                <a:latin typeface="Arial"/>
              </a:rPr>
              <a:t>Quillaja saponaria</a:t>
            </a:r>
            <a:r>
              <a:rPr lang="en-GB" sz="1400" dirty="0">
                <a:solidFill>
                  <a:prstClr val="black"/>
                </a:solidFill>
                <a:latin typeface="Arial"/>
              </a:rPr>
              <a:t> Molina, fraction 21 (QS-21) 50 mcg</a:t>
            </a:r>
          </a:p>
          <a:p>
            <a:pPr marL="354013" lvl="1" indent="-176213" eaLnBrk="0" hangingPunct="0"/>
            <a:r>
              <a:rPr lang="en-GB" sz="1400" dirty="0">
                <a:solidFill>
                  <a:prstClr val="black"/>
                </a:solidFill>
                <a:latin typeface="Arial"/>
              </a:rPr>
              <a:t>3-O-desacyl-4'-monophosphoryl lipid A (MPL) from </a:t>
            </a:r>
            <a:r>
              <a:rPr lang="en-GB" sz="1400" i="1" dirty="0">
                <a:solidFill>
                  <a:prstClr val="black"/>
                </a:solidFill>
                <a:latin typeface="Arial"/>
              </a:rPr>
              <a:t>Salmonella Minnesota </a:t>
            </a:r>
            <a:r>
              <a:rPr lang="en-GB" sz="1400" dirty="0">
                <a:solidFill>
                  <a:prstClr val="black"/>
                </a:solidFill>
                <a:latin typeface="Arial"/>
              </a:rPr>
              <a:t>50 mcg</a:t>
            </a:r>
          </a:p>
          <a:p>
            <a:pPr marL="354013" lvl="1" indent="-176213" eaLnBrk="0" hangingPunct="0"/>
            <a:r>
              <a:rPr lang="en-GB" sz="1400" baseline="30000" dirty="0">
                <a:solidFill>
                  <a:prstClr val="black"/>
                </a:solidFill>
                <a:latin typeface="Arial"/>
              </a:rPr>
              <a:t>3 </a:t>
            </a:r>
            <a:r>
              <a:rPr lang="en-GB" sz="1400" dirty="0">
                <a:solidFill>
                  <a:prstClr val="black"/>
                </a:solidFill>
                <a:latin typeface="Arial"/>
              </a:rPr>
              <a:t>glycoprotein E (gE) produced in Chinese Hamster Ovary cells by recombinant DNA technology</a:t>
            </a:r>
          </a:p>
          <a:p>
            <a:pPr>
              <a:defRPr/>
            </a:pPr>
            <a:endParaRPr lang="en-GB" sz="2400" b="1" kern="0" dirty="0">
              <a:solidFill>
                <a:sysClr val="windowText" lastClr="000000"/>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6245" y="1680150"/>
            <a:ext cx="3960440" cy="42206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1"/>
          <p:cNvSpPr txBox="1">
            <a:spLocks noChangeArrowheads="1"/>
          </p:cNvSpPr>
          <p:nvPr/>
        </p:nvSpPr>
        <p:spPr bwMode="auto">
          <a:xfrm>
            <a:off x="5200262" y="1854384"/>
            <a:ext cx="3816423"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Aft>
                <a:spcPts val="1200"/>
              </a:spcAft>
              <a:defRPr/>
            </a:pPr>
            <a:r>
              <a:rPr lang="en-GB" sz="1600" b="1" kern="0" dirty="0">
                <a:solidFill>
                  <a:sysClr val="windowText" lastClr="000000"/>
                </a:solidFill>
                <a:latin typeface="Arial" pitchFamily="34" charset="0"/>
                <a:cs typeface="Arial" pitchFamily="34" charset="0"/>
              </a:rPr>
              <a:t>Excipients</a:t>
            </a:r>
          </a:p>
          <a:p>
            <a:pPr marL="354013" lvl="1" indent="-176213"/>
            <a:r>
              <a:rPr lang="en-GB" sz="1400" b="1" dirty="0">
                <a:solidFill>
                  <a:prstClr val="black"/>
                </a:solidFill>
                <a:latin typeface="Arial"/>
                <a:ea typeface="+mn-ea"/>
              </a:rPr>
              <a:t>Powder (gE antigen)</a:t>
            </a:r>
            <a:r>
              <a:rPr lang="en-GB" sz="1400" dirty="0">
                <a:solidFill>
                  <a:prstClr val="black"/>
                </a:solidFill>
                <a:latin typeface="Arial"/>
                <a:ea typeface="+mn-ea"/>
              </a:rPr>
              <a:t>:</a:t>
            </a:r>
            <a:endParaRPr lang="en-GB" sz="1400" b="1" dirty="0">
              <a:solidFill>
                <a:prstClr val="black"/>
              </a:solidFill>
              <a:latin typeface="Arial"/>
              <a:ea typeface="+mn-ea"/>
            </a:endParaRPr>
          </a:p>
          <a:p>
            <a:pPr marL="354013" lvl="1" indent="-176213"/>
            <a:r>
              <a:rPr lang="en-GB" sz="1400" dirty="0">
                <a:solidFill>
                  <a:prstClr val="black"/>
                </a:solidFill>
                <a:latin typeface="Arial"/>
                <a:ea typeface="+mn-ea"/>
              </a:rPr>
              <a:t>Sucrose</a:t>
            </a:r>
          </a:p>
          <a:p>
            <a:pPr marL="354013" lvl="1" indent="-176213"/>
            <a:r>
              <a:rPr lang="en-GB" sz="1400" dirty="0">
                <a:solidFill>
                  <a:prstClr val="black"/>
                </a:solidFill>
                <a:latin typeface="Arial"/>
                <a:ea typeface="+mn-ea"/>
              </a:rPr>
              <a:t>Polysorbate 80 (E 433)</a:t>
            </a:r>
          </a:p>
          <a:p>
            <a:pPr marL="354013" lvl="1" indent="-176213"/>
            <a:r>
              <a:rPr lang="en-GB" sz="1400" dirty="0">
                <a:solidFill>
                  <a:prstClr val="black"/>
                </a:solidFill>
                <a:latin typeface="Arial"/>
                <a:ea typeface="+mn-ea"/>
              </a:rPr>
              <a:t>Sodium dihydrogen phosphate dihydrate (E 339)</a:t>
            </a:r>
          </a:p>
          <a:p>
            <a:pPr marL="354013" lvl="1" indent="-176213"/>
            <a:r>
              <a:rPr lang="en-GB" sz="1400" dirty="0">
                <a:solidFill>
                  <a:prstClr val="black"/>
                </a:solidFill>
                <a:latin typeface="Arial"/>
                <a:ea typeface="+mn-ea"/>
              </a:rPr>
              <a:t>Dipotassium phosphate (E 340)</a:t>
            </a:r>
          </a:p>
          <a:p>
            <a:pPr marL="354013" lvl="1" indent="-176213"/>
            <a:r>
              <a:rPr lang="en-GB" sz="1400" dirty="0">
                <a:solidFill>
                  <a:prstClr val="black"/>
                </a:solidFill>
                <a:latin typeface="Arial"/>
                <a:ea typeface="+mn-ea"/>
              </a:rPr>
              <a:t> </a:t>
            </a:r>
          </a:p>
          <a:p>
            <a:pPr marL="354013" lvl="1" indent="-176213"/>
            <a:r>
              <a:rPr lang="en-GB" sz="1400" b="1" dirty="0">
                <a:solidFill>
                  <a:prstClr val="black"/>
                </a:solidFill>
                <a:latin typeface="Arial"/>
                <a:ea typeface="+mn-ea"/>
              </a:rPr>
              <a:t>Suspension (AS01</a:t>
            </a:r>
            <a:r>
              <a:rPr lang="en-GB" sz="1400" b="1" baseline="-25000" dirty="0">
                <a:solidFill>
                  <a:prstClr val="black"/>
                </a:solidFill>
                <a:latin typeface="Arial"/>
                <a:ea typeface="+mn-ea"/>
              </a:rPr>
              <a:t>B</a:t>
            </a:r>
            <a:r>
              <a:rPr lang="en-GB" sz="1400" b="1" dirty="0">
                <a:solidFill>
                  <a:prstClr val="black"/>
                </a:solidFill>
                <a:latin typeface="Arial"/>
                <a:ea typeface="+mn-ea"/>
              </a:rPr>
              <a:t> Adjuvant System)</a:t>
            </a:r>
            <a:r>
              <a:rPr lang="en-GB" sz="1400" dirty="0">
                <a:solidFill>
                  <a:prstClr val="black"/>
                </a:solidFill>
                <a:latin typeface="Arial"/>
                <a:ea typeface="+mn-ea"/>
              </a:rPr>
              <a:t>:</a:t>
            </a:r>
            <a:endParaRPr lang="en-GB" sz="1400" b="1" dirty="0">
              <a:solidFill>
                <a:prstClr val="black"/>
              </a:solidFill>
              <a:latin typeface="Arial"/>
              <a:ea typeface="+mn-ea"/>
            </a:endParaRPr>
          </a:p>
          <a:p>
            <a:pPr marL="354013" lvl="1" indent="-176213"/>
            <a:r>
              <a:rPr lang="en-GB" sz="1400" dirty="0">
                <a:solidFill>
                  <a:prstClr val="black"/>
                </a:solidFill>
                <a:latin typeface="Arial"/>
                <a:ea typeface="+mn-ea"/>
              </a:rPr>
              <a:t>Dioleoyl phosphatidylcholine (E 322)</a:t>
            </a:r>
          </a:p>
          <a:p>
            <a:pPr marL="354013" lvl="1" indent="-176213"/>
            <a:r>
              <a:rPr lang="en-GB" sz="1400" dirty="0">
                <a:solidFill>
                  <a:prstClr val="black"/>
                </a:solidFill>
                <a:latin typeface="Arial"/>
                <a:ea typeface="+mn-ea"/>
              </a:rPr>
              <a:t>Cholesterol</a:t>
            </a:r>
          </a:p>
          <a:p>
            <a:pPr marL="354013" lvl="1" indent="-176213"/>
            <a:r>
              <a:rPr lang="en-GB" sz="1400" dirty="0">
                <a:solidFill>
                  <a:prstClr val="black"/>
                </a:solidFill>
                <a:latin typeface="Arial"/>
                <a:ea typeface="+mn-ea"/>
              </a:rPr>
              <a:t>Sodium chloride</a:t>
            </a:r>
          </a:p>
          <a:p>
            <a:pPr marL="354013" lvl="1" indent="-176213"/>
            <a:r>
              <a:rPr lang="en-GB" sz="1400" dirty="0">
                <a:solidFill>
                  <a:prstClr val="black"/>
                </a:solidFill>
                <a:latin typeface="Arial"/>
                <a:ea typeface="+mn-ea"/>
              </a:rPr>
              <a:t>Disodium phosphate anhydrous (E 339)</a:t>
            </a:r>
          </a:p>
          <a:p>
            <a:pPr marL="354013" lvl="1" indent="-176213"/>
            <a:r>
              <a:rPr lang="en-GB" sz="1400" dirty="0">
                <a:solidFill>
                  <a:prstClr val="black"/>
                </a:solidFill>
                <a:latin typeface="Arial"/>
                <a:ea typeface="+mn-ea"/>
              </a:rPr>
              <a:t>Potassium dihydrogen phosphate (E 340)</a:t>
            </a:r>
          </a:p>
          <a:p>
            <a:pPr marL="354013" lvl="1" indent="-176213"/>
            <a:r>
              <a:rPr lang="en-GB" sz="1400" dirty="0">
                <a:solidFill>
                  <a:prstClr val="black"/>
                </a:solidFill>
                <a:latin typeface="Arial"/>
                <a:ea typeface="+mn-ea"/>
              </a:rPr>
              <a:t>Water for injections</a:t>
            </a:r>
          </a:p>
          <a:p>
            <a:pPr eaLnBrk="1" hangingPunct="1">
              <a:spcAft>
                <a:spcPts val="1200"/>
              </a:spcAft>
              <a:defRPr/>
            </a:pPr>
            <a:endParaRPr lang="en-GB" sz="1600" b="1" kern="0" dirty="0">
              <a:solidFill>
                <a:sysClr val="windowText" lastClr="000000"/>
              </a:solidFill>
              <a:latin typeface="Arial" pitchFamily="34" charset="0"/>
              <a:cs typeface="Arial" pitchFamily="34" charset="0"/>
            </a:endParaRPr>
          </a:p>
          <a:p>
            <a:pPr eaLnBrk="1" hangingPunct="1">
              <a:spcAft>
                <a:spcPts val="1200"/>
              </a:spcAft>
              <a:defRPr/>
            </a:pPr>
            <a:endParaRPr lang="en-GB" sz="1600" b="1" kern="0" dirty="0">
              <a:solidFill>
                <a:sysClr val="windowText" lastClr="000000"/>
              </a:solidFill>
              <a:latin typeface="Arial" pitchFamily="34" charset="0"/>
              <a:cs typeface="Arial" pitchFamily="34" charset="0"/>
            </a:endParaRPr>
          </a:p>
        </p:txBody>
      </p:sp>
    </p:spTree>
    <p:extLst>
      <p:ext uri="{BB962C8B-B14F-4D97-AF65-F5344CB8AC3E}">
        <p14:creationId xmlns:p14="http://schemas.microsoft.com/office/powerpoint/2010/main" val="3761121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DBC8C-5240-4A09-BD6F-8EF878E8B8C4}"/>
              </a:ext>
            </a:extLst>
          </p:cNvPr>
          <p:cNvSpPr>
            <a:spLocks noGrp="1"/>
          </p:cNvSpPr>
          <p:nvPr>
            <p:ph type="title"/>
          </p:nvPr>
        </p:nvSpPr>
        <p:spPr/>
        <p:txBody>
          <a:bodyPr/>
          <a:lstStyle/>
          <a:p>
            <a:r>
              <a:rPr lang="en-GB" dirty="0"/>
              <a:t>Clinical presentation of shingles </a:t>
            </a:r>
          </a:p>
        </p:txBody>
      </p:sp>
      <p:sp>
        <p:nvSpPr>
          <p:cNvPr id="3" name="Content Placeholder 2">
            <a:extLst>
              <a:ext uri="{FF2B5EF4-FFF2-40B4-BE49-F238E27FC236}">
                <a16:creationId xmlns:a16="http://schemas.microsoft.com/office/drawing/2014/main" id="{969CD377-0026-444E-959A-41AF11AF379B}"/>
              </a:ext>
            </a:extLst>
          </p:cNvPr>
          <p:cNvSpPr>
            <a:spLocks noGrp="1"/>
          </p:cNvSpPr>
          <p:nvPr>
            <p:ph idx="1"/>
          </p:nvPr>
        </p:nvSpPr>
        <p:spPr>
          <a:xfrm>
            <a:off x="726961" y="1787182"/>
            <a:ext cx="9153429" cy="4351338"/>
          </a:xfrm>
        </p:spPr>
        <p:txBody>
          <a:bodyPr/>
          <a:lstStyle/>
          <a:p>
            <a:pPr marL="0" indent="0">
              <a:buNone/>
            </a:pPr>
            <a:r>
              <a:rPr lang="en-GB" sz="2000" b="1" dirty="0"/>
              <a:t>Prodromal phase </a:t>
            </a:r>
            <a:r>
              <a:rPr lang="en-GB" sz="2000" dirty="0"/>
              <a:t>– the first signs of shingles may include: </a:t>
            </a:r>
          </a:p>
          <a:p>
            <a:pPr>
              <a:lnSpc>
                <a:spcPct val="100000"/>
              </a:lnSpc>
              <a:spcBef>
                <a:spcPts val="600"/>
              </a:spcBef>
            </a:pPr>
            <a:r>
              <a:rPr lang="en-GB" sz="2000" dirty="0"/>
              <a:t>abnormal skin sensations and pain in the affected area of skin</a:t>
            </a:r>
          </a:p>
          <a:p>
            <a:pPr>
              <a:lnSpc>
                <a:spcPct val="100000"/>
              </a:lnSpc>
              <a:spcBef>
                <a:spcPts val="600"/>
              </a:spcBef>
            </a:pPr>
            <a:r>
              <a:rPr lang="en-GB" sz="2000" dirty="0"/>
              <a:t>headache</a:t>
            </a:r>
          </a:p>
          <a:p>
            <a:pPr>
              <a:lnSpc>
                <a:spcPct val="100000"/>
              </a:lnSpc>
              <a:spcBef>
                <a:spcPts val="600"/>
              </a:spcBef>
            </a:pPr>
            <a:r>
              <a:rPr lang="en-GB" sz="2000" dirty="0"/>
              <a:t>feeling generally unwell</a:t>
            </a:r>
          </a:p>
          <a:p>
            <a:pPr>
              <a:lnSpc>
                <a:spcPct val="100000"/>
              </a:lnSpc>
              <a:spcBef>
                <a:spcPts val="600"/>
              </a:spcBef>
            </a:pPr>
            <a:r>
              <a:rPr lang="en-GB" sz="2000" dirty="0"/>
              <a:t>photophobia</a:t>
            </a:r>
          </a:p>
          <a:p>
            <a:pPr>
              <a:lnSpc>
                <a:spcPct val="100000"/>
              </a:lnSpc>
              <a:spcBef>
                <a:spcPts val="600"/>
              </a:spcBef>
            </a:pPr>
            <a:r>
              <a:rPr lang="en-GB" sz="2000" dirty="0"/>
              <a:t>malaise</a:t>
            </a:r>
          </a:p>
          <a:p>
            <a:pPr>
              <a:lnSpc>
                <a:spcPct val="100000"/>
              </a:lnSpc>
              <a:spcBef>
                <a:spcPts val="600"/>
              </a:spcBef>
            </a:pPr>
            <a:r>
              <a:rPr lang="en-GB" sz="2000" dirty="0"/>
              <a:t>fever (although this is less common)</a:t>
            </a:r>
          </a:p>
          <a:p>
            <a:pPr marL="0" indent="0">
              <a:lnSpc>
                <a:spcPct val="100000"/>
              </a:lnSpc>
              <a:buNone/>
            </a:pPr>
            <a:r>
              <a:rPr lang="en-GB" sz="2000" dirty="0"/>
              <a:t>A prodromal illness is experienced by 80% of individuals with shingles and can begin up to 72 hours before the rash appears</a:t>
            </a:r>
          </a:p>
          <a:p>
            <a:endParaRPr lang="en-GB" dirty="0"/>
          </a:p>
        </p:txBody>
      </p:sp>
      <p:sp>
        <p:nvSpPr>
          <p:cNvPr id="4" name="Footer Placeholder 3">
            <a:extLst>
              <a:ext uri="{FF2B5EF4-FFF2-40B4-BE49-F238E27FC236}">
                <a16:creationId xmlns:a16="http://schemas.microsoft.com/office/drawing/2014/main" id="{D537909A-3A2A-419D-A07A-EFDEC1C28A1D}"/>
              </a:ext>
            </a:extLst>
          </p:cNvPr>
          <p:cNvSpPr>
            <a:spLocks noGrp="1"/>
          </p:cNvSpPr>
          <p:nvPr>
            <p:ph type="ftr" sz="quarter" idx="10"/>
          </p:nvPr>
        </p:nvSpPr>
        <p:spPr/>
        <p:txBody>
          <a:bodyPr/>
          <a:lstStyle/>
          <a:p>
            <a:pPr>
              <a:defRPr/>
            </a:pPr>
            <a:r>
              <a:rPr lang="en-GB" dirty="0"/>
              <a:t>Vaccination against shingles (Herpes Zoster)</a:t>
            </a:r>
            <a:endParaRPr lang="en-US" dirty="0"/>
          </a:p>
        </p:txBody>
      </p:sp>
      <p:sp>
        <p:nvSpPr>
          <p:cNvPr id="5" name="Slide Number Placeholder 4">
            <a:extLst>
              <a:ext uri="{FF2B5EF4-FFF2-40B4-BE49-F238E27FC236}">
                <a16:creationId xmlns:a16="http://schemas.microsoft.com/office/drawing/2014/main" id="{A7788676-D2DA-470D-A52C-F9A64E7FFFCD}"/>
              </a:ext>
            </a:extLst>
          </p:cNvPr>
          <p:cNvSpPr>
            <a:spLocks noGrp="1"/>
          </p:cNvSpPr>
          <p:nvPr>
            <p:ph type="sldNum" sz="quarter" idx="11"/>
          </p:nvPr>
        </p:nvSpPr>
        <p:spPr/>
        <p:txBody>
          <a:bodyPr/>
          <a:lstStyle/>
          <a:p>
            <a:fld id="{344369E4-5DE7-46E5-874E-4FD437973785}" type="slidenum">
              <a:rPr lang="en-GB" smtClean="0"/>
              <a:pPr/>
              <a:t>4</a:t>
            </a:fld>
            <a:endParaRPr lang="en-GB" sz="1400" dirty="0"/>
          </a:p>
        </p:txBody>
      </p:sp>
    </p:spTree>
    <p:extLst>
      <p:ext uri="{BB962C8B-B14F-4D97-AF65-F5344CB8AC3E}">
        <p14:creationId xmlns:p14="http://schemas.microsoft.com/office/powerpoint/2010/main" val="14131727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46657"/>
            <a:ext cx="8028000" cy="648072"/>
          </a:xfrm>
        </p:spPr>
        <p:txBody>
          <a:bodyPr>
            <a:noAutofit/>
          </a:bodyPr>
          <a:lstStyle/>
          <a:p>
            <a:r>
              <a:rPr lang="en-GB" dirty="0"/>
              <a:t>Shingrix contraindications</a:t>
            </a:r>
            <a:br>
              <a:rPr lang="en-GB" dirty="0"/>
            </a:br>
            <a:endParaRPr lang="en-GB" dirty="0"/>
          </a:p>
        </p:txBody>
      </p:sp>
      <p:sp>
        <p:nvSpPr>
          <p:cNvPr id="3" name="Content Placeholder 2"/>
          <p:cNvSpPr>
            <a:spLocks noGrp="1"/>
          </p:cNvSpPr>
          <p:nvPr>
            <p:ph idx="1"/>
          </p:nvPr>
        </p:nvSpPr>
        <p:spPr>
          <a:xfrm>
            <a:off x="330205" y="1774826"/>
            <a:ext cx="9797864" cy="4351338"/>
          </a:xfrm>
        </p:spPr>
        <p:txBody>
          <a:bodyPr/>
          <a:lstStyle/>
          <a:p>
            <a:pPr marL="0" indent="0">
              <a:lnSpc>
                <a:spcPct val="100000"/>
              </a:lnSpc>
              <a:spcBef>
                <a:spcPts val="0"/>
              </a:spcBef>
              <a:buNone/>
            </a:pPr>
            <a:r>
              <a:rPr lang="en-GB" sz="2000" b="1" dirty="0"/>
              <a:t>Contraindications to Shingrix</a:t>
            </a:r>
          </a:p>
          <a:p>
            <a:pPr marL="0" indent="0">
              <a:lnSpc>
                <a:spcPct val="100000"/>
              </a:lnSpc>
              <a:spcBef>
                <a:spcPts val="600"/>
              </a:spcBef>
              <a:buNone/>
            </a:pPr>
            <a:endParaRPr lang="en-GB" sz="2000" dirty="0"/>
          </a:p>
          <a:p>
            <a:pPr marL="0" indent="0">
              <a:lnSpc>
                <a:spcPct val="100000"/>
              </a:lnSpc>
              <a:spcBef>
                <a:spcPts val="600"/>
              </a:spcBef>
              <a:buNone/>
            </a:pPr>
            <a:r>
              <a:rPr lang="en-GB" sz="2000" dirty="0"/>
              <a:t>Systemic allergic reaction (including immediate-onset anaphylaxis) to: </a:t>
            </a:r>
          </a:p>
          <a:p>
            <a:pPr marL="0" indent="0">
              <a:lnSpc>
                <a:spcPct val="100000"/>
              </a:lnSpc>
              <a:spcBef>
                <a:spcPts val="600"/>
              </a:spcBef>
              <a:buNone/>
            </a:pPr>
            <a:endParaRPr lang="en-GB" sz="2000" dirty="0"/>
          </a:p>
          <a:p>
            <a:pPr>
              <a:lnSpc>
                <a:spcPct val="100000"/>
              </a:lnSpc>
              <a:spcBef>
                <a:spcPts val="0"/>
              </a:spcBef>
            </a:pPr>
            <a:r>
              <a:rPr lang="en-GB" sz="2000" dirty="0"/>
              <a:t>a previous dose of Shingrix vaccine or </a:t>
            </a:r>
          </a:p>
          <a:p>
            <a:pPr>
              <a:lnSpc>
                <a:spcPct val="100000"/>
              </a:lnSpc>
              <a:spcBef>
                <a:spcPts val="600"/>
              </a:spcBef>
            </a:pPr>
            <a:r>
              <a:rPr lang="en-GB" sz="2000" dirty="0"/>
              <a:t>any component (excipient) of Shingrix</a:t>
            </a:r>
          </a:p>
          <a:p>
            <a:pPr lvl="0">
              <a:buFont typeface="Arial" panose="020B0604020202020204" pitchFamily="34" charset="0"/>
              <a:buChar char="•"/>
            </a:pPr>
            <a:endParaRPr lang="en-GB" sz="2000" dirty="0"/>
          </a:p>
        </p:txBody>
      </p:sp>
      <p:sp>
        <p:nvSpPr>
          <p:cNvPr id="4" name="Slide Number Placeholder 3"/>
          <p:cNvSpPr>
            <a:spLocks noGrp="1"/>
          </p:cNvSpPr>
          <p:nvPr>
            <p:ph type="sldNum" sz="quarter" idx="10"/>
          </p:nvPr>
        </p:nvSpPr>
        <p:spPr/>
        <p:txBody>
          <a:bodyPr/>
          <a:lstStyle/>
          <a:p>
            <a:pPr>
              <a:defRPr/>
            </a:pPr>
            <a:endParaRPr lang="en-GB" dirty="0"/>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6083ACA6-4513-4260-BAC8-4A1714FD2E00}" type="slidenum">
              <a:rPr lang="en-GB" smtClean="0"/>
              <a:t>40</a:t>
            </a:fld>
            <a:endParaRPr lang="en-US" dirty="0"/>
          </a:p>
        </p:txBody>
      </p:sp>
    </p:spTree>
    <p:extLst>
      <p:ext uri="{BB962C8B-B14F-4D97-AF65-F5344CB8AC3E}">
        <p14:creationId xmlns:p14="http://schemas.microsoft.com/office/powerpoint/2010/main" val="11696075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DB849-EBC9-51A9-97F7-9DD15A7DB305}"/>
              </a:ext>
            </a:extLst>
          </p:cNvPr>
          <p:cNvSpPr>
            <a:spLocks noGrp="1"/>
          </p:cNvSpPr>
          <p:nvPr>
            <p:ph type="title"/>
          </p:nvPr>
        </p:nvSpPr>
        <p:spPr/>
        <p:txBody>
          <a:bodyPr>
            <a:normAutofit/>
          </a:bodyPr>
          <a:lstStyle/>
          <a:p>
            <a:r>
              <a:rPr lang="en-GB" dirty="0"/>
              <a:t>Shingrix co-administration</a:t>
            </a:r>
          </a:p>
        </p:txBody>
      </p:sp>
      <p:sp>
        <p:nvSpPr>
          <p:cNvPr id="3" name="Content Placeholder 2">
            <a:extLst>
              <a:ext uri="{FF2B5EF4-FFF2-40B4-BE49-F238E27FC236}">
                <a16:creationId xmlns:a16="http://schemas.microsoft.com/office/drawing/2014/main" id="{F8CD0C1E-AFF6-9696-C0FB-AACD3A75E5DA}"/>
              </a:ext>
            </a:extLst>
          </p:cNvPr>
          <p:cNvSpPr>
            <a:spLocks noGrp="1"/>
          </p:cNvSpPr>
          <p:nvPr>
            <p:ph idx="1"/>
          </p:nvPr>
        </p:nvSpPr>
        <p:spPr>
          <a:xfrm>
            <a:off x="330206" y="1774826"/>
            <a:ext cx="10293678" cy="4351338"/>
          </a:xfrm>
        </p:spPr>
        <p:txBody>
          <a:bodyPr>
            <a:normAutofit fontScale="92500" lnSpcReduction="10000"/>
          </a:bodyPr>
          <a:lstStyle/>
          <a:p>
            <a:r>
              <a:rPr lang="en-GB" dirty="0">
                <a:latin typeface="GDS Transport"/>
              </a:rPr>
              <a:t>Shingrix can be given at the same time as inactivated or live vaccines </a:t>
            </a:r>
          </a:p>
          <a:p>
            <a:r>
              <a:rPr lang="en-GB" dirty="0">
                <a:latin typeface="GDS Transport"/>
              </a:rPr>
              <a:t>this now includes the adjuvanted quadrivalent influenza vaccine (aQIV)</a:t>
            </a:r>
          </a:p>
          <a:p>
            <a:r>
              <a:rPr lang="en-GB" dirty="0">
                <a:latin typeface="GDS Transport"/>
              </a:rPr>
              <a:t>previously, a 7-day interval was recommended between Shingrix and aQIV because the potential reactogenicity from two adjuvanted vaccines may reduce tolerability in those being vaccinated</a:t>
            </a:r>
          </a:p>
          <a:p>
            <a:r>
              <a:rPr lang="en-GB" dirty="0">
                <a:latin typeface="GDS Transport"/>
              </a:rPr>
              <a:t>interim data from a US study on co-administration of Shingrix with aQIV is reassuring </a:t>
            </a:r>
            <a:r>
              <a:rPr lang="it-IT" b="0" i="0" dirty="0">
                <a:solidFill>
                  <a:srgbClr val="000000"/>
                </a:solidFill>
                <a:effectLst/>
                <a:latin typeface="source-serif-pro"/>
              </a:rPr>
              <a:t>–</a:t>
            </a:r>
            <a:r>
              <a:rPr lang="en-GB" dirty="0">
                <a:latin typeface="GDS Transport"/>
              </a:rPr>
              <a:t>  there were no safety concerns when the two vaccines were given together</a:t>
            </a:r>
          </a:p>
          <a:p>
            <a:r>
              <a:rPr lang="en-GB" dirty="0">
                <a:latin typeface="GDS Transport"/>
              </a:rPr>
              <a:t>therefore, an appointment for flu vaccination can be an opportunity to also provide shingles vaccine, although shingles vaccine should be offered all year round, rather than purely as a seasonal programme</a:t>
            </a:r>
          </a:p>
          <a:p>
            <a:r>
              <a:rPr lang="en-GB" dirty="0">
                <a:latin typeface="GDS Transport"/>
              </a:rPr>
              <a:t>when Shingrix is given at the same time as the 23-valent pneumococcal polysaccharide vaccine (PPV23), individuals should be advised about possible side effects of fever and shivering</a:t>
            </a:r>
          </a:p>
          <a:p>
            <a:endParaRPr lang="en-GB" dirty="0"/>
          </a:p>
        </p:txBody>
      </p:sp>
      <p:sp>
        <p:nvSpPr>
          <p:cNvPr id="6" name="Slide Number Placeholder 5">
            <a:extLst>
              <a:ext uri="{FF2B5EF4-FFF2-40B4-BE49-F238E27FC236}">
                <a16:creationId xmlns:a16="http://schemas.microsoft.com/office/drawing/2014/main" id="{EA6F4CFD-AE48-35FE-8CBA-4F2882D0A6D5}"/>
              </a:ext>
            </a:extLst>
          </p:cNvPr>
          <p:cNvSpPr>
            <a:spLocks noGrp="1"/>
          </p:cNvSpPr>
          <p:nvPr>
            <p:ph type="sldNum" sz="quarter" idx="11"/>
          </p:nvPr>
        </p:nvSpPr>
        <p:spPr/>
        <p:txBody>
          <a:bodyPr/>
          <a:lstStyle/>
          <a:p>
            <a:fld id="{344369E4-5DE7-46E5-874E-4FD437973785}" type="slidenum">
              <a:rPr lang="en-GB" smtClean="0"/>
              <a:pPr/>
              <a:t>41</a:t>
            </a:fld>
            <a:endParaRPr lang="en-GB" sz="1400" dirty="0"/>
          </a:p>
        </p:txBody>
      </p:sp>
    </p:spTree>
    <p:extLst>
      <p:ext uri="{BB962C8B-B14F-4D97-AF65-F5344CB8AC3E}">
        <p14:creationId xmlns:p14="http://schemas.microsoft.com/office/powerpoint/2010/main" val="2124960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287935"/>
            <a:ext cx="8028000" cy="648072"/>
          </a:xfrm>
        </p:spPr>
        <p:txBody>
          <a:bodyPr/>
          <a:lstStyle/>
          <a:p>
            <a:r>
              <a:rPr lang="en-GB" dirty="0"/>
              <a:t>Shingrix dosage and schedule</a:t>
            </a:r>
          </a:p>
        </p:txBody>
      </p:sp>
      <p:sp>
        <p:nvSpPr>
          <p:cNvPr id="3" name="Content Placeholder 2"/>
          <p:cNvSpPr>
            <a:spLocks noGrp="1"/>
          </p:cNvSpPr>
          <p:nvPr>
            <p:ph idx="1"/>
          </p:nvPr>
        </p:nvSpPr>
        <p:spPr>
          <a:xfrm>
            <a:off x="397822" y="1725399"/>
            <a:ext cx="11396356" cy="4351338"/>
          </a:xfrm>
        </p:spPr>
        <p:txBody>
          <a:bodyPr>
            <a:normAutofit/>
          </a:bodyPr>
          <a:lstStyle/>
          <a:p>
            <a:pPr marL="0" indent="0">
              <a:lnSpc>
                <a:spcPct val="100000"/>
              </a:lnSpc>
              <a:buNone/>
            </a:pPr>
            <a:r>
              <a:rPr lang="en-GB" sz="2000" dirty="0"/>
              <a:t>After reconstitution Shingrix should be administered as a 0.5ml dose.</a:t>
            </a:r>
          </a:p>
          <a:p>
            <a:pPr marL="0" indent="0">
              <a:lnSpc>
                <a:spcPct val="100000"/>
              </a:lnSpc>
              <a:buNone/>
            </a:pPr>
            <a:r>
              <a:rPr lang="en-GB" sz="2000" dirty="0"/>
              <a:t>The schedule consists of 2 doses of vaccine with the following interval between doses:</a:t>
            </a:r>
          </a:p>
          <a:p>
            <a:pPr lvl="1">
              <a:lnSpc>
                <a:spcPct val="100000"/>
              </a:lnSpc>
            </a:pPr>
            <a:r>
              <a:rPr lang="en-GB" sz="2000" dirty="0"/>
              <a:t>8 weeks to 6 months for severely immunosuppressed individuals</a:t>
            </a:r>
          </a:p>
          <a:p>
            <a:pPr lvl="1">
              <a:lnSpc>
                <a:spcPct val="100000"/>
              </a:lnSpc>
            </a:pPr>
            <a:r>
              <a:rPr lang="en-GB" sz="2000" dirty="0"/>
              <a:t>6 months to 12 months for immunocompetent individuals </a:t>
            </a:r>
          </a:p>
          <a:p>
            <a:pPr marL="0" indent="0">
              <a:lnSpc>
                <a:spcPct val="100000"/>
              </a:lnSpc>
              <a:buNone/>
            </a:pPr>
            <a:r>
              <a:rPr lang="en-GB" sz="2000" dirty="0"/>
              <a:t>There is no current recommendation for a booster dose </a:t>
            </a:r>
          </a:p>
          <a:p>
            <a:pPr marL="0" indent="0">
              <a:lnSpc>
                <a:spcPct val="100000"/>
              </a:lnSpc>
              <a:spcBef>
                <a:spcPts val="0"/>
              </a:spcBef>
              <a:buNone/>
            </a:pPr>
            <a:r>
              <a:rPr lang="en-GB" sz="2000" dirty="0"/>
              <a:t>(the need for booster doses following 2 primary doses has </a:t>
            </a:r>
          </a:p>
          <a:p>
            <a:pPr marL="0" indent="0">
              <a:lnSpc>
                <a:spcPct val="100000"/>
              </a:lnSpc>
              <a:spcBef>
                <a:spcPts val="0"/>
              </a:spcBef>
              <a:buNone/>
            </a:pPr>
            <a:r>
              <a:rPr lang="en-GB" sz="2000" dirty="0"/>
              <a:t>not yet been determined).</a:t>
            </a:r>
          </a:p>
          <a:p>
            <a:pPr marL="0" indent="0">
              <a:lnSpc>
                <a:spcPct val="100000"/>
              </a:lnSpc>
              <a:spcBef>
                <a:spcPts val="0"/>
              </a:spcBef>
              <a:buNone/>
            </a:pPr>
            <a:endParaRPr lang="en-GB" sz="2000" dirty="0"/>
          </a:p>
          <a:p>
            <a:pPr marL="0" indent="0">
              <a:lnSpc>
                <a:spcPct val="100000"/>
              </a:lnSpc>
              <a:buNone/>
            </a:pPr>
            <a:r>
              <a:rPr lang="en-GB" sz="2000" b="1" dirty="0"/>
              <a:t>Storage</a:t>
            </a:r>
            <a:r>
              <a:rPr lang="en-GB" sz="2000" dirty="0"/>
              <a:t>: </a:t>
            </a:r>
          </a:p>
          <a:p>
            <a:pPr marL="0" indent="0">
              <a:lnSpc>
                <a:spcPct val="100000"/>
              </a:lnSpc>
              <a:spcBef>
                <a:spcPts val="600"/>
              </a:spcBef>
              <a:buNone/>
            </a:pPr>
            <a:r>
              <a:rPr lang="en-GB" sz="2000" dirty="0"/>
              <a:t>Shingrix should be stored in a vaccine refrigerator </a:t>
            </a:r>
          </a:p>
          <a:p>
            <a:pPr marL="0" indent="0">
              <a:lnSpc>
                <a:spcPct val="100000"/>
              </a:lnSpc>
              <a:spcBef>
                <a:spcPts val="0"/>
              </a:spcBef>
              <a:buNone/>
            </a:pPr>
            <a:r>
              <a:rPr lang="en-GB" sz="2000" dirty="0"/>
              <a:t>at +2ºC to +8ºC.</a:t>
            </a: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20FA9F41-DB2C-4DFE-AF96-B39ED28FCEE7}" type="slidenum">
              <a:rPr lang="en-GB" smtClean="0"/>
              <a:t>42</a:t>
            </a:fld>
            <a:endParaRPr lang="en-US" dirty="0"/>
          </a:p>
        </p:txBody>
      </p:sp>
      <p:pic>
        <p:nvPicPr>
          <p:cNvPr id="6" name="Picture 5" descr="Text&#10;&#10;Description automatically generated">
            <a:extLst>
              <a:ext uri="{FF2B5EF4-FFF2-40B4-BE49-F238E27FC236}">
                <a16:creationId xmlns:a16="http://schemas.microsoft.com/office/drawing/2014/main" id="{C46894AA-CF30-4776-AE9B-CD90322A4A5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322"/>
          <a:stretch/>
        </p:blipFill>
        <p:spPr>
          <a:xfrm>
            <a:off x="7180165" y="3342503"/>
            <a:ext cx="3863349" cy="1731257"/>
          </a:xfrm>
          <a:prstGeom prst="rect">
            <a:avLst/>
          </a:prstGeom>
        </p:spPr>
      </p:pic>
    </p:spTree>
    <p:extLst>
      <p:ext uri="{BB962C8B-B14F-4D97-AF65-F5344CB8AC3E}">
        <p14:creationId xmlns:p14="http://schemas.microsoft.com/office/powerpoint/2010/main" val="28848804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F3642-7058-454A-A698-32300B354A8D}"/>
              </a:ext>
            </a:extLst>
          </p:cNvPr>
          <p:cNvSpPr>
            <a:spLocks noGrp="1"/>
          </p:cNvSpPr>
          <p:nvPr>
            <p:ph type="title"/>
          </p:nvPr>
        </p:nvSpPr>
        <p:spPr/>
        <p:txBody>
          <a:bodyPr/>
          <a:lstStyle/>
          <a:p>
            <a:r>
              <a:rPr lang="en-GB" dirty="0"/>
              <a:t>Shingrix reconstitution </a:t>
            </a:r>
          </a:p>
        </p:txBody>
      </p:sp>
      <p:sp>
        <p:nvSpPr>
          <p:cNvPr id="3" name="Content Placeholder 2">
            <a:extLst>
              <a:ext uri="{FF2B5EF4-FFF2-40B4-BE49-F238E27FC236}">
                <a16:creationId xmlns:a16="http://schemas.microsoft.com/office/drawing/2014/main" id="{CD568FC4-E33E-4B51-870D-A4A718292887}"/>
              </a:ext>
            </a:extLst>
          </p:cNvPr>
          <p:cNvSpPr>
            <a:spLocks noGrp="1"/>
          </p:cNvSpPr>
          <p:nvPr>
            <p:ph sz="half" idx="1"/>
          </p:nvPr>
        </p:nvSpPr>
        <p:spPr>
          <a:xfrm>
            <a:off x="428795" y="1613549"/>
            <a:ext cx="4116888" cy="4444568"/>
          </a:xfrm>
        </p:spPr>
        <p:txBody>
          <a:bodyPr>
            <a:normAutofit fontScale="70000" lnSpcReduction="20000"/>
          </a:bodyPr>
          <a:lstStyle/>
          <a:p>
            <a:pPr marL="0" indent="0">
              <a:lnSpc>
                <a:spcPct val="120000"/>
              </a:lnSpc>
              <a:spcBef>
                <a:spcPts val="0"/>
              </a:spcBef>
              <a:buNone/>
            </a:pPr>
            <a:r>
              <a:rPr lang="en-GB" sz="2600" dirty="0"/>
              <a:t>One vial contains the powder</a:t>
            </a:r>
          </a:p>
          <a:p>
            <a:pPr marL="0" indent="0">
              <a:lnSpc>
                <a:spcPct val="120000"/>
              </a:lnSpc>
              <a:spcBef>
                <a:spcPts val="600"/>
              </a:spcBef>
              <a:buNone/>
            </a:pPr>
            <a:r>
              <a:rPr lang="en-GB" sz="2600" dirty="0"/>
              <a:t>One vial contains the suspension (adjuvant) </a:t>
            </a:r>
          </a:p>
          <a:p>
            <a:pPr marL="0" indent="0">
              <a:lnSpc>
                <a:spcPct val="120000"/>
              </a:lnSpc>
              <a:spcBef>
                <a:spcPts val="600"/>
              </a:spcBef>
              <a:buNone/>
            </a:pPr>
            <a:r>
              <a:rPr lang="en-GB" sz="2600" dirty="0"/>
              <a:t>The powder and the suspension must be reconstituted prior to administration</a:t>
            </a:r>
          </a:p>
          <a:p>
            <a:pPr marL="0" indent="0">
              <a:lnSpc>
                <a:spcPct val="100000"/>
              </a:lnSpc>
              <a:buNone/>
            </a:pPr>
            <a:endParaRPr lang="en-GB" dirty="0"/>
          </a:p>
          <a:p>
            <a:pPr marL="0" indent="0">
              <a:lnSpc>
                <a:spcPct val="100000"/>
              </a:lnSpc>
              <a:buNone/>
            </a:pPr>
            <a:endParaRPr lang="en-GB" sz="2400" dirty="0"/>
          </a:p>
          <a:p>
            <a:endParaRPr lang="en-GB" dirty="0"/>
          </a:p>
        </p:txBody>
      </p:sp>
      <p:sp>
        <p:nvSpPr>
          <p:cNvPr id="4" name="Content Placeholder 3">
            <a:extLst>
              <a:ext uri="{FF2B5EF4-FFF2-40B4-BE49-F238E27FC236}">
                <a16:creationId xmlns:a16="http://schemas.microsoft.com/office/drawing/2014/main" id="{27A0C9B4-D6DE-48B3-B939-34A32BC972D6}"/>
              </a:ext>
            </a:extLst>
          </p:cNvPr>
          <p:cNvSpPr>
            <a:spLocks noGrp="1"/>
          </p:cNvSpPr>
          <p:nvPr>
            <p:ph sz="half" idx="2"/>
          </p:nvPr>
        </p:nvSpPr>
        <p:spPr>
          <a:xfrm>
            <a:off x="4683212" y="1639164"/>
            <a:ext cx="6524365" cy="4600997"/>
          </a:xfrm>
        </p:spPr>
        <p:txBody>
          <a:bodyPr>
            <a:normAutofit fontScale="70000" lnSpcReduction="20000"/>
          </a:bodyPr>
          <a:lstStyle/>
          <a:p>
            <a:pPr marL="457200" indent="-457200">
              <a:lnSpc>
                <a:spcPct val="120000"/>
              </a:lnSpc>
              <a:spcBef>
                <a:spcPts val="0"/>
              </a:spcBef>
              <a:buFont typeface="+mj-lt"/>
              <a:buAutoNum type="arabicParenR"/>
            </a:pPr>
            <a:r>
              <a:rPr lang="en-GB" sz="2600" dirty="0"/>
              <a:t>withdraw the entire contents of the vial containing the suspension into the syringe</a:t>
            </a:r>
          </a:p>
          <a:p>
            <a:pPr marL="457200" indent="-457200">
              <a:lnSpc>
                <a:spcPct val="120000"/>
              </a:lnSpc>
              <a:spcBef>
                <a:spcPts val="0"/>
              </a:spcBef>
              <a:buFont typeface="+mj-lt"/>
              <a:buAutoNum type="arabicParenR"/>
            </a:pPr>
            <a:r>
              <a:rPr lang="en-GB" sz="2600" dirty="0"/>
              <a:t>add the entire contents of the syringe into the vial containing the powder</a:t>
            </a:r>
          </a:p>
          <a:p>
            <a:pPr marL="457200" indent="-457200">
              <a:lnSpc>
                <a:spcPct val="120000"/>
              </a:lnSpc>
              <a:spcBef>
                <a:spcPts val="0"/>
              </a:spcBef>
              <a:buFont typeface="+mj-lt"/>
              <a:buAutoNum type="arabicParenR"/>
            </a:pPr>
            <a:r>
              <a:rPr lang="en-GB" sz="2600" dirty="0"/>
              <a:t>shake gently until the powder is completely dissolved (reconstituted vaccine is an opalescent, colourless to pale brownish liquid)</a:t>
            </a:r>
          </a:p>
          <a:p>
            <a:pPr marL="457200" indent="-457200">
              <a:lnSpc>
                <a:spcPct val="120000"/>
              </a:lnSpc>
              <a:spcBef>
                <a:spcPts val="0"/>
              </a:spcBef>
              <a:buFont typeface="+mj-lt"/>
              <a:buAutoNum type="arabicParenR"/>
            </a:pPr>
            <a:r>
              <a:rPr lang="en-GB" sz="2600" dirty="0"/>
              <a:t>withdraw the entire contents of the vial containing the reconstituted vaccine into the syringe</a:t>
            </a:r>
          </a:p>
          <a:p>
            <a:pPr marL="457200" indent="-457200">
              <a:lnSpc>
                <a:spcPct val="120000"/>
              </a:lnSpc>
              <a:spcBef>
                <a:spcPts val="0"/>
              </a:spcBef>
              <a:buFont typeface="+mj-lt"/>
              <a:buAutoNum type="arabicParenR"/>
            </a:pPr>
            <a:r>
              <a:rPr lang="en-GB" sz="2600" dirty="0"/>
              <a:t>change the needle so that you are using a new needle to administer the vaccine</a:t>
            </a:r>
          </a:p>
          <a:p>
            <a:pPr marL="457200" indent="-457200">
              <a:lnSpc>
                <a:spcPct val="120000"/>
              </a:lnSpc>
              <a:spcBef>
                <a:spcPts val="0"/>
              </a:spcBef>
              <a:buFont typeface="+mj-lt"/>
              <a:buAutoNum type="arabicParenR"/>
            </a:pPr>
            <a:r>
              <a:rPr lang="en-GB" sz="2600" dirty="0"/>
              <a:t>if any foreign particulate matter and or variation of appearance is observed vaccine should not be administered</a:t>
            </a:r>
          </a:p>
          <a:p>
            <a:pPr marL="457200" indent="-457200">
              <a:lnSpc>
                <a:spcPct val="120000"/>
              </a:lnSpc>
              <a:spcBef>
                <a:spcPts val="0"/>
              </a:spcBef>
              <a:buFont typeface="+mj-lt"/>
              <a:buAutoNum type="arabicParenR"/>
            </a:pPr>
            <a:r>
              <a:rPr lang="en-GB" sz="2600" dirty="0"/>
              <a:t>after reconstitution, the vaccine should be used immediately</a:t>
            </a:r>
          </a:p>
          <a:p>
            <a:endParaRPr lang="en-GB" dirty="0"/>
          </a:p>
        </p:txBody>
      </p:sp>
      <p:sp>
        <p:nvSpPr>
          <p:cNvPr id="5" name="Footer Placeholder 4">
            <a:extLst>
              <a:ext uri="{FF2B5EF4-FFF2-40B4-BE49-F238E27FC236}">
                <a16:creationId xmlns:a16="http://schemas.microsoft.com/office/drawing/2014/main" id="{3F52ABE9-91B3-415C-A3B3-E6BC4B79FB12}"/>
              </a:ext>
            </a:extLst>
          </p:cNvPr>
          <p:cNvSpPr>
            <a:spLocks noGrp="1"/>
          </p:cNvSpPr>
          <p:nvPr>
            <p:ph type="ftr" sz="quarter" idx="10"/>
          </p:nvPr>
        </p:nvSpPr>
        <p:spPr/>
        <p:txBody>
          <a:bodyPr/>
          <a:lstStyle/>
          <a:p>
            <a:pPr>
              <a:defRPr/>
            </a:pPr>
            <a:r>
              <a:rPr lang="en-GB" dirty="0"/>
              <a:t>Vaccination against shingles (Herpes Zoster)</a:t>
            </a:r>
            <a:endParaRPr lang="en-US" dirty="0"/>
          </a:p>
        </p:txBody>
      </p:sp>
      <p:sp>
        <p:nvSpPr>
          <p:cNvPr id="6" name="Slide Number Placeholder 5">
            <a:extLst>
              <a:ext uri="{FF2B5EF4-FFF2-40B4-BE49-F238E27FC236}">
                <a16:creationId xmlns:a16="http://schemas.microsoft.com/office/drawing/2014/main" id="{0B84BA18-F76D-4A8D-B793-7B8D9934C255}"/>
              </a:ext>
            </a:extLst>
          </p:cNvPr>
          <p:cNvSpPr>
            <a:spLocks noGrp="1"/>
          </p:cNvSpPr>
          <p:nvPr>
            <p:ph type="sldNum" sz="quarter" idx="11"/>
          </p:nvPr>
        </p:nvSpPr>
        <p:spPr/>
        <p:txBody>
          <a:bodyPr/>
          <a:lstStyle/>
          <a:p>
            <a:fld id="{344369E4-5DE7-46E5-874E-4FD437973785}" type="slidenum">
              <a:rPr lang="en-GB" smtClean="0"/>
              <a:pPr/>
              <a:t>43</a:t>
            </a:fld>
            <a:endParaRPr lang="en-GB" sz="1400" dirty="0"/>
          </a:p>
        </p:txBody>
      </p:sp>
      <p:pic>
        <p:nvPicPr>
          <p:cNvPr id="7" name="Content Placeholder 6">
            <a:extLst>
              <a:ext uri="{FF2B5EF4-FFF2-40B4-BE49-F238E27FC236}">
                <a16:creationId xmlns:a16="http://schemas.microsoft.com/office/drawing/2014/main" id="{D3AA21EB-A542-4246-8FC1-77EF6F2F7049}"/>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120347" y="3638125"/>
            <a:ext cx="2095500" cy="2247900"/>
          </a:xfrm>
          <a:prstGeom prst="rect">
            <a:avLst/>
          </a:prstGeom>
          <a:noFill/>
          <a:ln>
            <a:noFill/>
          </a:ln>
        </p:spPr>
      </p:pic>
    </p:spTree>
    <p:extLst>
      <p:ext uri="{BB962C8B-B14F-4D97-AF65-F5344CB8AC3E}">
        <p14:creationId xmlns:p14="http://schemas.microsoft.com/office/powerpoint/2010/main" val="16984774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363" y="375042"/>
            <a:ext cx="8028000" cy="648072"/>
          </a:xfrm>
        </p:spPr>
        <p:txBody>
          <a:bodyPr>
            <a:normAutofit/>
          </a:bodyPr>
          <a:lstStyle/>
          <a:p>
            <a:r>
              <a:rPr lang="en-GB" dirty="0"/>
              <a:t>Site of administration</a:t>
            </a: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A21C6B3D-7396-4174-9224-5C6C6800C9A3}" type="slidenum">
              <a:rPr lang="en-GB" smtClean="0"/>
              <a:t>44</a:t>
            </a:fld>
            <a:endParaRPr lang="en-US" dirty="0"/>
          </a:p>
        </p:txBody>
      </p:sp>
      <p:pic>
        <p:nvPicPr>
          <p:cNvPr id="1026" name="Picture 2">
            <a:extLst>
              <a:ext uri="{FF2B5EF4-FFF2-40B4-BE49-F238E27FC236}">
                <a16:creationId xmlns:a16="http://schemas.microsoft.com/office/drawing/2014/main" id="{9F9B034F-04EB-4C6F-AE59-438C09BAFE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470" y="1959160"/>
            <a:ext cx="4067519" cy="3810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3F606CC-81BB-42A9-8985-5E91D265DA0B}"/>
              </a:ext>
            </a:extLst>
          </p:cNvPr>
          <p:cNvSpPr txBox="1"/>
          <p:nvPr/>
        </p:nvSpPr>
        <p:spPr>
          <a:xfrm>
            <a:off x="5437859" y="1892694"/>
            <a:ext cx="5201566" cy="4524315"/>
          </a:xfrm>
          <a:prstGeom prst="rect">
            <a:avLst/>
          </a:prstGeom>
          <a:noFill/>
        </p:spPr>
        <p:txBody>
          <a:bodyPr wrap="square" rtlCol="0">
            <a:spAutoFit/>
          </a:bodyPr>
          <a:lstStyle/>
          <a:p>
            <a:pPr marL="285750" indent="-285750">
              <a:buClr>
                <a:srgbClr val="007C91"/>
              </a:buClr>
              <a:buFont typeface="Arial" panose="020B0604020202020204" pitchFamily="34" charset="0"/>
              <a:buChar char="•"/>
            </a:pPr>
            <a:r>
              <a:rPr lang="en-GB" dirty="0"/>
              <a:t>Shingles vaccine should be injected into the deltoid muscle in the upper arm</a:t>
            </a:r>
          </a:p>
          <a:p>
            <a:pPr marL="285750" indent="-285750">
              <a:buClr>
                <a:srgbClr val="007C91"/>
              </a:buClr>
              <a:buFont typeface="Arial" panose="020B0604020202020204" pitchFamily="34" charset="0"/>
              <a:buChar char="•"/>
            </a:pPr>
            <a:endParaRPr lang="en-GB" dirty="0"/>
          </a:p>
          <a:p>
            <a:pPr marL="285750" indent="-285750">
              <a:buClr>
                <a:srgbClr val="007C91"/>
              </a:buClr>
              <a:buFont typeface="Arial" panose="020B0604020202020204" pitchFamily="34" charset="0"/>
              <a:buChar char="•"/>
            </a:pPr>
            <a:r>
              <a:rPr lang="en-GB" dirty="0"/>
              <a:t>injecting too high into the upper arm might result in a shoulder injury or a frozen shoulder. This leads to pain, weakness and a limited range of motion that can last for months</a:t>
            </a:r>
          </a:p>
          <a:p>
            <a:pPr marL="285750" indent="-285750">
              <a:buClr>
                <a:srgbClr val="007C91"/>
              </a:buClr>
              <a:buFont typeface="Arial" panose="020B0604020202020204" pitchFamily="34" charset="0"/>
              <a:buChar char="•"/>
            </a:pPr>
            <a:endParaRPr lang="en-GB" dirty="0"/>
          </a:p>
          <a:p>
            <a:pPr marL="285750" indent="-285750">
              <a:buClr>
                <a:srgbClr val="007C91"/>
              </a:buClr>
              <a:buFont typeface="Arial" panose="020B0604020202020204" pitchFamily="34" charset="0"/>
              <a:buChar char="•"/>
            </a:pPr>
            <a:r>
              <a:rPr lang="en-GB" dirty="0"/>
              <a:t>injecting too low or too far to the side of the arm risks injecting into the axillary nerve or the radial nerve </a:t>
            </a:r>
          </a:p>
          <a:p>
            <a:pPr marL="285750" indent="-285750">
              <a:buClr>
                <a:srgbClr val="007C91"/>
              </a:buClr>
              <a:buFont typeface="Arial" panose="020B0604020202020204" pitchFamily="34" charset="0"/>
              <a:buChar char="•"/>
            </a:pPr>
            <a:endParaRPr lang="en-GB" dirty="0"/>
          </a:p>
          <a:p>
            <a:pPr marL="285750" indent="-285750">
              <a:buClr>
                <a:srgbClr val="007C91"/>
              </a:buClr>
              <a:buFont typeface="Arial" panose="020B0604020202020204" pitchFamily="34" charset="0"/>
              <a:buChar char="•"/>
            </a:pPr>
            <a:r>
              <a:rPr lang="en-GB" dirty="0"/>
              <a:t>to avoid shoulder injury, always assess the limb before administering the vaccine to identify the correct site for injection</a:t>
            </a:r>
            <a:endParaRPr lang="en-GB" dirty="0">
              <a:solidFill>
                <a:srgbClr val="FF0000"/>
              </a:solidFill>
            </a:endParaRPr>
          </a:p>
          <a:p>
            <a:endParaRPr lang="en-GB" dirty="0"/>
          </a:p>
        </p:txBody>
      </p:sp>
    </p:spTree>
    <p:extLst>
      <p:ext uri="{BB962C8B-B14F-4D97-AF65-F5344CB8AC3E}">
        <p14:creationId xmlns:p14="http://schemas.microsoft.com/office/powerpoint/2010/main" val="18598746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81508"/>
            <a:ext cx="8028000" cy="648072"/>
          </a:xfrm>
        </p:spPr>
        <p:txBody>
          <a:bodyPr>
            <a:normAutofit/>
          </a:bodyPr>
          <a:lstStyle/>
          <a:p>
            <a:r>
              <a:rPr lang="en-GB" dirty="0"/>
              <a:t>Shingrix possible adverse reactions</a:t>
            </a:r>
          </a:p>
        </p:txBody>
      </p:sp>
      <p:sp>
        <p:nvSpPr>
          <p:cNvPr id="3" name="Content Placeholder 2"/>
          <p:cNvSpPr>
            <a:spLocks noGrp="1"/>
          </p:cNvSpPr>
          <p:nvPr>
            <p:ph idx="1"/>
          </p:nvPr>
        </p:nvSpPr>
        <p:spPr>
          <a:xfrm>
            <a:off x="561110" y="1616403"/>
            <a:ext cx="9620858" cy="4401338"/>
          </a:xfrm>
        </p:spPr>
        <p:txBody>
          <a:bodyPr>
            <a:normAutofit fontScale="70000" lnSpcReduction="20000"/>
          </a:bodyPr>
          <a:lstStyle/>
          <a:p>
            <a:pPr marL="0" indent="0">
              <a:lnSpc>
                <a:spcPct val="120000"/>
              </a:lnSpc>
              <a:buNone/>
            </a:pPr>
            <a:r>
              <a:rPr lang="en-GB" sz="2600" b="1" dirty="0"/>
              <a:t>Most commonly reported </a:t>
            </a:r>
            <a:r>
              <a:rPr lang="en-GB" sz="2600" dirty="0"/>
              <a:t>(1:10 of people vaccinated)</a:t>
            </a:r>
          </a:p>
          <a:p>
            <a:pPr marL="0" indent="0">
              <a:lnSpc>
                <a:spcPct val="120000"/>
              </a:lnSpc>
              <a:spcBef>
                <a:spcPts val="0"/>
              </a:spcBef>
              <a:buNone/>
            </a:pPr>
            <a:r>
              <a:rPr lang="en-GB" sz="2600" dirty="0"/>
              <a:t>Pain, redness, swelling at the injection site; </a:t>
            </a:r>
          </a:p>
          <a:p>
            <a:pPr marL="0" indent="0">
              <a:lnSpc>
                <a:spcPct val="120000"/>
              </a:lnSpc>
              <a:spcBef>
                <a:spcPts val="0"/>
              </a:spcBef>
              <a:buNone/>
            </a:pPr>
            <a:r>
              <a:rPr lang="en-GB" sz="2600" dirty="0"/>
              <a:t>headache; gastrointestinal symptoms, (nausea, vomiting) lasting 1 to 3 days</a:t>
            </a:r>
          </a:p>
          <a:p>
            <a:pPr marL="0" indent="0">
              <a:lnSpc>
                <a:spcPct val="120000"/>
              </a:lnSpc>
              <a:spcBef>
                <a:spcPts val="0"/>
              </a:spcBef>
              <a:buNone/>
            </a:pPr>
            <a:r>
              <a:rPr lang="en-GB" sz="2600" dirty="0"/>
              <a:t>myalgia, fatigue, fever</a:t>
            </a:r>
          </a:p>
          <a:p>
            <a:pPr marL="0" indent="0">
              <a:lnSpc>
                <a:spcPct val="120000"/>
              </a:lnSpc>
              <a:spcBef>
                <a:spcPts val="0"/>
              </a:spcBef>
              <a:buNone/>
            </a:pPr>
            <a:r>
              <a:rPr lang="en-GB" sz="2600" dirty="0"/>
              <a:t>Generally lower in those 70 years of age and above</a:t>
            </a:r>
          </a:p>
          <a:p>
            <a:pPr>
              <a:lnSpc>
                <a:spcPct val="120000"/>
              </a:lnSpc>
              <a:spcBef>
                <a:spcPts val="0"/>
              </a:spcBef>
            </a:pPr>
            <a:endParaRPr lang="en-GB" sz="2600" dirty="0"/>
          </a:p>
          <a:p>
            <a:pPr marL="0" indent="0">
              <a:lnSpc>
                <a:spcPct val="120000"/>
              </a:lnSpc>
              <a:spcBef>
                <a:spcPts val="0"/>
              </a:spcBef>
              <a:buNone/>
            </a:pPr>
            <a:r>
              <a:rPr lang="en-GB" sz="2600" b="1" dirty="0"/>
              <a:t>Less commonly reported </a:t>
            </a:r>
            <a:r>
              <a:rPr lang="en-GB" sz="2600" dirty="0"/>
              <a:t>(≥1/100 to &lt;1/10)</a:t>
            </a:r>
          </a:p>
          <a:p>
            <a:pPr marL="0" indent="0">
              <a:lnSpc>
                <a:spcPct val="120000"/>
              </a:lnSpc>
              <a:spcBef>
                <a:spcPts val="0"/>
              </a:spcBef>
              <a:buNone/>
            </a:pPr>
            <a:r>
              <a:rPr lang="en-GB" sz="2600" dirty="0"/>
              <a:t>Injection site pruritus, malaise</a:t>
            </a:r>
          </a:p>
          <a:p>
            <a:pPr marL="0" indent="0">
              <a:lnSpc>
                <a:spcPct val="120000"/>
              </a:lnSpc>
              <a:spcBef>
                <a:spcPts val="0"/>
              </a:spcBef>
            </a:pPr>
            <a:endParaRPr lang="en-GB" sz="2600" dirty="0"/>
          </a:p>
          <a:p>
            <a:pPr marL="0" indent="0">
              <a:lnSpc>
                <a:spcPct val="120000"/>
              </a:lnSpc>
              <a:spcBef>
                <a:spcPts val="0"/>
              </a:spcBef>
              <a:buNone/>
            </a:pPr>
            <a:r>
              <a:rPr lang="en-GB" sz="2600" b="1" dirty="0"/>
              <a:t>Uncommon</a:t>
            </a:r>
            <a:r>
              <a:rPr lang="en-GB" sz="2600" dirty="0"/>
              <a:t> (≥1/1,000 to &lt;1/100)</a:t>
            </a:r>
          </a:p>
          <a:p>
            <a:pPr marL="0" indent="0">
              <a:lnSpc>
                <a:spcPct val="120000"/>
              </a:lnSpc>
              <a:spcBef>
                <a:spcPts val="0"/>
              </a:spcBef>
              <a:buNone/>
            </a:pPr>
            <a:r>
              <a:rPr lang="en-GB" sz="2600" dirty="0"/>
              <a:t>Lymphadenopathy, arthralgia</a:t>
            </a:r>
          </a:p>
          <a:p>
            <a:pPr>
              <a:lnSpc>
                <a:spcPct val="120000"/>
              </a:lnSpc>
              <a:spcBef>
                <a:spcPts val="0"/>
              </a:spcBef>
            </a:pPr>
            <a:endParaRPr lang="en-GB" sz="2600" dirty="0"/>
          </a:p>
          <a:p>
            <a:pPr marL="0" indent="0">
              <a:lnSpc>
                <a:spcPct val="120000"/>
              </a:lnSpc>
              <a:spcBef>
                <a:spcPts val="0"/>
              </a:spcBef>
              <a:buNone/>
            </a:pPr>
            <a:r>
              <a:rPr lang="en-GB" sz="2600" b="1" dirty="0"/>
              <a:t>Rare</a:t>
            </a:r>
            <a:r>
              <a:rPr lang="en-GB" sz="2600" dirty="0"/>
              <a:t> (≥1/10,000 to &lt;1/1,000)</a:t>
            </a:r>
          </a:p>
          <a:p>
            <a:pPr marL="0" indent="0">
              <a:lnSpc>
                <a:spcPct val="120000"/>
              </a:lnSpc>
              <a:spcBef>
                <a:spcPts val="0"/>
              </a:spcBef>
              <a:buNone/>
            </a:pPr>
            <a:r>
              <a:rPr lang="en-GB" sz="2600" dirty="0"/>
              <a:t>Hypersensitivity reactions including rash, urticaria, angioedema (from spontaneous reporting)</a:t>
            </a:r>
          </a:p>
          <a:p>
            <a:endParaRPr lang="en-GB" sz="2000" dirty="0"/>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7E2248E8-A1F9-4AAD-BF68-60D058E8DBDC}" type="slidenum">
              <a:rPr lang="en-GB" smtClean="0"/>
              <a:t>45</a:t>
            </a:fld>
            <a:endParaRPr lang="en-US" dirty="0"/>
          </a:p>
        </p:txBody>
      </p:sp>
    </p:spTree>
    <p:extLst>
      <p:ext uri="{BB962C8B-B14F-4D97-AF65-F5344CB8AC3E}">
        <p14:creationId xmlns:p14="http://schemas.microsoft.com/office/powerpoint/2010/main" val="34564394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44BB5-CC85-D9E7-90D5-01E13F47277C}"/>
              </a:ext>
            </a:extLst>
          </p:cNvPr>
          <p:cNvSpPr>
            <a:spLocks noGrp="1"/>
          </p:cNvSpPr>
          <p:nvPr>
            <p:ph type="title"/>
          </p:nvPr>
        </p:nvSpPr>
        <p:spPr>
          <a:xfrm>
            <a:off x="330206" y="245532"/>
            <a:ext cx="10515600" cy="972607"/>
          </a:xfrm>
        </p:spPr>
        <p:txBody>
          <a:bodyPr/>
          <a:lstStyle/>
          <a:p>
            <a:r>
              <a:rPr lang="en-GB" dirty="0"/>
              <a:t>Anticipating immunosuppressive therapy</a:t>
            </a:r>
          </a:p>
        </p:txBody>
      </p:sp>
      <p:sp>
        <p:nvSpPr>
          <p:cNvPr id="3" name="Content Placeholder 2">
            <a:extLst>
              <a:ext uri="{FF2B5EF4-FFF2-40B4-BE49-F238E27FC236}">
                <a16:creationId xmlns:a16="http://schemas.microsoft.com/office/drawing/2014/main" id="{E882283B-3CDB-E1CC-0754-5ED62422EC18}"/>
              </a:ext>
            </a:extLst>
          </p:cNvPr>
          <p:cNvSpPr>
            <a:spLocks noGrp="1"/>
          </p:cNvSpPr>
          <p:nvPr>
            <p:ph idx="1"/>
          </p:nvPr>
        </p:nvSpPr>
        <p:spPr>
          <a:xfrm>
            <a:off x="330205" y="1774825"/>
            <a:ext cx="11123857" cy="4452979"/>
          </a:xfrm>
        </p:spPr>
        <p:txBody>
          <a:bodyPr>
            <a:normAutofit lnSpcReduction="10000"/>
          </a:bodyPr>
          <a:lstStyle/>
          <a:p>
            <a:pPr marL="0" indent="0">
              <a:buNone/>
            </a:pPr>
            <a:r>
              <a:rPr lang="en-GB" sz="1800" i="0" u="none" strike="noStrike" baseline="0" dirty="0">
                <a:solidFill>
                  <a:srgbClr val="000000"/>
                </a:solidFill>
              </a:rPr>
              <a:t>Individuals aged 50 years and older anticipating immunosuppressive therapy: </a:t>
            </a:r>
          </a:p>
          <a:p>
            <a:pPr>
              <a:lnSpc>
                <a:spcPct val="110000"/>
              </a:lnSpc>
              <a:spcBef>
                <a:spcPts val="600"/>
              </a:spcBef>
            </a:pPr>
            <a:r>
              <a:rPr lang="en-GB" sz="1800" b="0" i="0" u="none" strike="noStrike" baseline="0" dirty="0">
                <a:solidFill>
                  <a:srgbClr val="000000"/>
                </a:solidFill>
              </a:rPr>
              <a:t>eligible individuals anticipating immunosuppressive therapy should ideally be assessed for vaccine eligibility before starting treatment</a:t>
            </a:r>
          </a:p>
          <a:p>
            <a:pPr>
              <a:lnSpc>
                <a:spcPct val="100000"/>
              </a:lnSpc>
            </a:pPr>
            <a:r>
              <a:rPr lang="en-GB" sz="1800" b="0" i="0" u="none" strike="noStrike" baseline="0" dirty="0">
                <a:solidFill>
                  <a:srgbClr val="000000"/>
                </a:solidFill>
              </a:rPr>
              <a:t>if not previously vaccinated</a:t>
            </a:r>
            <a:r>
              <a:rPr lang="en-GB" sz="1800" b="0" i="0" u="none" strike="noStrike" baseline="0" dirty="0"/>
              <a:t>,</a:t>
            </a:r>
            <a:r>
              <a:rPr lang="en-GB" sz="1800" b="0" i="0" u="none" strike="noStrike" baseline="0" dirty="0">
                <a:solidFill>
                  <a:srgbClr val="000000"/>
                </a:solidFill>
              </a:rPr>
              <a:t> they should commence a course of Shingrix at the earliest opportunity, at least 14 </a:t>
            </a:r>
            <a:r>
              <a:rPr lang="en-GB" sz="1800" b="0" i="0" u="none" baseline="0" dirty="0">
                <a:solidFill>
                  <a:srgbClr val="000000"/>
                </a:solidFill>
              </a:rPr>
              <a:t>days before</a:t>
            </a:r>
            <a:r>
              <a:rPr lang="en-GB" sz="1800" b="0" i="0" u="none" strike="noStrike" baseline="0" dirty="0">
                <a:solidFill>
                  <a:srgbClr val="000000"/>
                </a:solidFill>
              </a:rPr>
              <a:t> starting immunosuppressive therapy. Leaving one month would be preferable if a delay is possible</a:t>
            </a:r>
          </a:p>
          <a:p>
            <a:pPr marL="0" indent="0">
              <a:lnSpc>
                <a:spcPct val="110000"/>
              </a:lnSpc>
              <a:spcBef>
                <a:spcPts val="1800"/>
              </a:spcBef>
              <a:buNone/>
            </a:pPr>
            <a:r>
              <a:rPr lang="en-GB" sz="1800" i="0" u="none" strike="noStrike" baseline="0" dirty="0">
                <a:solidFill>
                  <a:srgbClr val="000000"/>
                </a:solidFill>
              </a:rPr>
              <a:t>Individuals aged 18 to 49 years receiving stem cell transplant:</a:t>
            </a:r>
          </a:p>
          <a:p>
            <a:pPr>
              <a:lnSpc>
                <a:spcPct val="100000"/>
              </a:lnSpc>
              <a:spcBef>
                <a:spcPts val="600"/>
              </a:spcBef>
            </a:pPr>
            <a:r>
              <a:rPr lang="en-GB" sz="1800" dirty="0">
                <a:solidFill>
                  <a:srgbClr val="000000"/>
                </a:solidFill>
              </a:rPr>
              <a:t>i</a:t>
            </a:r>
            <a:r>
              <a:rPr lang="en-GB" sz="1800" b="0" i="0" u="none" strike="noStrike" baseline="0" dirty="0">
                <a:solidFill>
                  <a:srgbClr val="000000"/>
                </a:solidFill>
              </a:rPr>
              <a:t>ndividuals who have received a stem cell transplant have an increased risk of developing herpes zoster which may have severe and debilitating effects </a:t>
            </a:r>
          </a:p>
          <a:p>
            <a:r>
              <a:rPr lang="en-GB" sz="1800" dirty="0">
                <a:solidFill>
                  <a:srgbClr val="000000"/>
                </a:solidFill>
              </a:rPr>
              <a:t>t</a:t>
            </a:r>
            <a:r>
              <a:rPr lang="en-GB" sz="1800" b="0" i="0" u="none" strike="noStrike" baseline="0" dirty="0">
                <a:solidFill>
                  <a:srgbClr val="000000"/>
                </a:solidFill>
              </a:rPr>
              <a:t>his risk is elevated regardless of patient age</a:t>
            </a:r>
          </a:p>
          <a:p>
            <a:pPr>
              <a:lnSpc>
                <a:spcPct val="110000"/>
              </a:lnSpc>
            </a:pPr>
            <a:r>
              <a:rPr lang="en-GB" sz="1800" dirty="0">
                <a:solidFill>
                  <a:srgbClr val="000000"/>
                </a:solidFill>
              </a:rPr>
              <a:t>i</a:t>
            </a:r>
            <a:r>
              <a:rPr lang="en-GB" sz="1800" b="0" i="0" u="none" strike="noStrike" baseline="0" dirty="0">
                <a:solidFill>
                  <a:srgbClr val="000000"/>
                </a:solidFill>
              </a:rPr>
              <a:t>n recognition of this, it is reasonable to give adult stem cell transplant recipients who are not otherwise eligible 2 doses of Shingrix vaccine as part of their overall </a:t>
            </a:r>
            <a:r>
              <a:rPr lang="en-GB" sz="1800" i="0" u="none" strike="noStrike" baseline="0" dirty="0"/>
              <a:t>treatment </a:t>
            </a:r>
            <a:r>
              <a:rPr lang="en-GB" sz="1800" b="0" i="0" u="none" strike="noStrike" baseline="0" dirty="0">
                <a:solidFill>
                  <a:srgbClr val="000000"/>
                </a:solidFill>
              </a:rPr>
              <a:t>plan</a:t>
            </a:r>
          </a:p>
          <a:p>
            <a:pPr>
              <a:lnSpc>
                <a:spcPct val="110000"/>
              </a:lnSpc>
            </a:pPr>
            <a:r>
              <a:rPr lang="en-GB" sz="1800" dirty="0">
                <a:solidFill>
                  <a:srgbClr val="000000"/>
                </a:solidFill>
              </a:rPr>
              <a:t>see Green Book Shingles Chapter 28a for full details</a:t>
            </a:r>
            <a:endParaRPr lang="en-GB" dirty="0"/>
          </a:p>
        </p:txBody>
      </p:sp>
      <p:sp>
        <p:nvSpPr>
          <p:cNvPr id="4" name="Footer Placeholder 3">
            <a:extLst>
              <a:ext uri="{FF2B5EF4-FFF2-40B4-BE49-F238E27FC236}">
                <a16:creationId xmlns:a16="http://schemas.microsoft.com/office/drawing/2014/main" id="{814F786B-3818-4CAC-5791-3B58E875FA4F}"/>
              </a:ext>
            </a:extLst>
          </p:cNvPr>
          <p:cNvSpPr>
            <a:spLocks noGrp="1"/>
          </p:cNvSpPr>
          <p:nvPr>
            <p:ph type="ftr" sz="quarter" idx="10"/>
          </p:nvPr>
        </p:nvSpPr>
        <p:spPr/>
        <p:txBody>
          <a:bodyPr/>
          <a:lstStyle/>
          <a:p>
            <a:pPr>
              <a:defRPr/>
            </a:pPr>
            <a:r>
              <a:rPr lang="en-GB" dirty="0"/>
              <a:t>Vaccination against shingles (Herpes Zoster)</a:t>
            </a:r>
            <a:endParaRPr lang="en-US" dirty="0"/>
          </a:p>
        </p:txBody>
      </p:sp>
      <p:sp>
        <p:nvSpPr>
          <p:cNvPr id="5" name="Slide Number Placeholder 4">
            <a:extLst>
              <a:ext uri="{FF2B5EF4-FFF2-40B4-BE49-F238E27FC236}">
                <a16:creationId xmlns:a16="http://schemas.microsoft.com/office/drawing/2014/main" id="{11E2CDE4-FE3E-36F3-629F-7E70FFC236C4}"/>
              </a:ext>
            </a:extLst>
          </p:cNvPr>
          <p:cNvSpPr>
            <a:spLocks noGrp="1"/>
          </p:cNvSpPr>
          <p:nvPr>
            <p:ph type="sldNum" sz="quarter" idx="11"/>
          </p:nvPr>
        </p:nvSpPr>
        <p:spPr/>
        <p:txBody>
          <a:bodyPr/>
          <a:lstStyle/>
          <a:p>
            <a:fld id="{344369E4-5DE7-46E5-874E-4FD437973785}" type="slidenum">
              <a:rPr lang="en-GB" smtClean="0"/>
              <a:pPr/>
              <a:t>46</a:t>
            </a:fld>
            <a:endParaRPr lang="en-GB" sz="1400" dirty="0"/>
          </a:p>
        </p:txBody>
      </p:sp>
    </p:spTree>
    <p:extLst>
      <p:ext uri="{BB962C8B-B14F-4D97-AF65-F5344CB8AC3E}">
        <p14:creationId xmlns:p14="http://schemas.microsoft.com/office/powerpoint/2010/main" val="8941586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526" y="371824"/>
            <a:ext cx="8028000" cy="648072"/>
          </a:xfrm>
        </p:spPr>
        <p:txBody>
          <a:bodyPr>
            <a:normAutofit/>
          </a:bodyPr>
          <a:lstStyle/>
          <a:p>
            <a:r>
              <a:rPr lang="en-GB" dirty="0"/>
              <a:t>Current or recent shingles infection</a:t>
            </a:r>
          </a:p>
        </p:txBody>
      </p:sp>
      <p:sp>
        <p:nvSpPr>
          <p:cNvPr id="3" name="Content Placeholder 2"/>
          <p:cNvSpPr>
            <a:spLocks noGrp="1"/>
          </p:cNvSpPr>
          <p:nvPr>
            <p:ph idx="1"/>
          </p:nvPr>
        </p:nvSpPr>
        <p:spPr>
          <a:xfrm>
            <a:off x="595399" y="1589133"/>
            <a:ext cx="9314720" cy="4280479"/>
          </a:xfrm>
        </p:spPr>
        <p:txBody>
          <a:bodyPr>
            <a:normAutofit/>
          </a:bodyPr>
          <a:lstStyle/>
          <a:p>
            <a:pPr>
              <a:lnSpc>
                <a:spcPct val="100000"/>
              </a:lnSpc>
              <a:buFont typeface="Arial" pitchFamily="34" charset="0"/>
              <a:buChar char="•"/>
            </a:pPr>
            <a:endParaRPr lang="en-GB" dirty="0">
              <a:highlight>
                <a:srgbClr val="FFFF00"/>
              </a:highlight>
            </a:endParaRPr>
          </a:p>
          <a:p>
            <a:pPr>
              <a:lnSpc>
                <a:spcPct val="100000"/>
              </a:lnSpc>
              <a:buFont typeface="Arial" pitchFamily="34" charset="0"/>
              <a:buChar char="•"/>
            </a:pPr>
            <a:r>
              <a:rPr lang="en-GB" dirty="0"/>
              <a:t>shingles vaccine is not recommended for treatment of shingles or post herpetic neuralgia (PHN)</a:t>
            </a:r>
          </a:p>
          <a:p>
            <a:pPr>
              <a:lnSpc>
                <a:spcPct val="100000"/>
              </a:lnSpc>
              <a:spcBef>
                <a:spcPts val="1200"/>
              </a:spcBef>
              <a:buFont typeface="Arial" pitchFamily="34" charset="0"/>
              <a:buChar char="•"/>
            </a:pPr>
            <a:r>
              <a:rPr lang="en-GB" dirty="0"/>
              <a:t>patients who have 2 or more episodes of shingles in one year should have immunological investigation prior to vaccination</a:t>
            </a:r>
          </a:p>
          <a:p>
            <a:pPr>
              <a:lnSpc>
                <a:spcPct val="100000"/>
              </a:lnSpc>
              <a:spcBef>
                <a:spcPts val="1200"/>
              </a:spcBef>
            </a:pPr>
            <a:r>
              <a:rPr lang="en-GB" dirty="0">
                <a:ea typeface="Times New Roman" panose="02020603050405020304" pitchFamily="18" charset="0"/>
                <a:cs typeface="Times New Roman" panose="02020603050405020304" pitchFamily="18" charset="0"/>
              </a:rPr>
              <a:t>a</a:t>
            </a:r>
            <a:r>
              <a:rPr lang="en-GB" dirty="0">
                <a:effectLst/>
                <a:latin typeface="Arial" panose="020B0604020202020204" pitchFamily="34" charset="0"/>
                <a:ea typeface="Times New Roman" panose="02020603050405020304" pitchFamily="18" charset="0"/>
                <a:cs typeface="Times New Roman" panose="02020603050405020304" pitchFamily="18" charset="0"/>
              </a:rPr>
              <a:t>s postherpetic neuralgia (PHN) can persist for many months or years, if the patient is eligible for shingles vaccine by age and they have no other symptoms, then the recommendation would be to offer the </a:t>
            </a:r>
            <a:r>
              <a:rPr lang="en-GB" dirty="0">
                <a:ea typeface="Times New Roman" panose="02020603050405020304" pitchFamily="18" charset="0"/>
                <a:cs typeface="Times New Roman" panose="02020603050405020304" pitchFamily="18" charset="0"/>
              </a:rPr>
              <a:t>S</a:t>
            </a:r>
            <a:r>
              <a:rPr lang="en-GB" dirty="0">
                <a:effectLst/>
                <a:latin typeface="Arial" panose="020B0604020202020204" pitchFamily="34" charset="0"/>
                <a:ea typeface="Times New Roman" panose="02020603050405020304" pitchFamily="18" charset="0"/>
                <a:cs typeface="Times New Roman" panose="02020603050405020304" pitchFamily="18" charset="0"/>
              </a:rPr>
              <a:t>hingrix vaccine without any specific interval before offering vaccine</a:t>
            </a:r>
          </a:p>
          <a:p>
            <a:pPr>
              <a:lnSpc>
                <a:spcPct val="100000"/>
              </a:lnSpc>
              <a:spcBef>
                <a:spcPts val="1200"/>
              </a:spcBef>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pPr>
              <a:defRPr/>
            </a:pPr>
            <a:r>
              <a:rPr lang="en-GB" dirty="0"/>
              <a:t>Vaccination against shingles (Herpes Zoster)</a:t>
            </a:r>
            <a:endParaRPr lang="en-US" dirty="0"/>
          </a:p>
        </p:txBody>
      </p:sp>
      <p:sp>
        <p:nvSpPr>
          <p:cNvPr id="5" name="Footer Placeholder 4"/>
          <p:cNvSpPr>
            <a:spLocks noGrp="1"/>
          </p:cNvSpPr>
          <p:nvPr>
            <p:ph type="ftr" sz="quarter" idx="11"/>
          </p:nvPr>
        </p:nvSpPr>
        <p:spPr/>
        <p:txBody>
          <a:bodyPr/>
          <a:lstStyle/>
          <a:p>
            <a:pPr>
              <a:defRPr/>
            </a:pPr>
            <a:fld id="{ABB9E5ED-9B9F-4136-BCD3-BA1E313F68E8}" type="slidenum">
              <a:rPr lang="en-GB" smtClean="0"/>
              <a:t>47</a:t>
            </a:fld>
            <a:endParaRPr lang="en-US" dirty="0"/>
          </a:p>
        </p:txBody>
      </p:sp>
    </p:spTree>
    <p:extLst>
      <p:ext uri="{BB962C8B-B14F-4D97-AF65-F5344CB8AC3E}">
        <p14:creationId xmlns:p14="http://schemas.microsoft.com/office/powerpoint/2010/main" val="26268531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822" y="368660"/>
            <a:ext cx="8028000" cy="648072"/>
          </a:xfrm>
        </p:spPr>
        <p:txBody>
          <a:bodyPr/>
          <a:lstStyle/>
          <a:p>
            <a:r>
              <a:rPr lang="en-GB" dirty="0"/>
              <a:t>Prescription only medication (POM)</a:t>
            </a:r>
          </a:p>
        </p:txBody>
      </p:sp>
      <p:sp>
        <p:nvSpPr>
          <p:cNvPr id="3" name="Content Placeholder 2"/>
          <p:cNvSpPr>
            <a:spLocks noGrp="1"/>
          </p:cNvSpPr>
          <p:nvPr>
            <p:ph idx="1"/>
          </p:nvPr>
        </p:nvSpPr>
        <p:spPr>
          <a:xfrm>
            <a:off x="561324" y="1730219"/>
            <a:ext cx="9633000" cy="4248472"/>
          </a:xfrm>
        </p:spPr>
        <p:txBody>
          <a:bodyPr/>
          <a:lstStyle/>
          <a:p>
            <a:pPr marL="0" indent="0">
              <a:buNone/>
            </a:pPr>
            <a:r>
              <a:rPr lang="en-GB" sz="2000" dirty="0"/>
              <a:t>Zostavax and Shingrix should only be administered using a: </a:t>
            </a:r>
          </a:p>
          <a:p>
            <a:pPr>
              <a:lnSpc>
                <a:spcPct val="100000"/>
              </a:lnSpc>
              <a:spcBef>
                <a:spcPts val="1200"/>
              </a:spcBef>
              <a:buFont typeface="Arial" panose="020B0604020202020204" pitchFamily="34" charset="0"/>
              <a:buChar char="•"/>
            </a:pPr>
            <a:r>
              <a:rPr lang="en-GB" sz="2000" dirty="0"/>
              <a:t>prescription written manually or electronically by a registered medical practitioner or other authorised prescriber</a:t>
            </a:r>
          </a:p>
          <a:p>
            <a:pPr>
              <a:buFont typeface="Arial" panose="020B0604020202020204" pitchFamily="34" charset="0"/>
              <a:buChar char="•"/>
            </a:pPr>
            <a:r>
              <a:rPr lang="en-GB" sz="2000" dirty="0"/>
              <a:t>patient specific direction (PSD)</a:t>
            </a:r>
          </a:p>
          <a:p>
            <a:pPr>
              <a:buFont typeface="Arial" panose="020B0604020202020204" pitchFamily="34" charset="0"/>
              <a:buChar char="•"/>
            </a:pPr>
            <a:r>
              <a:rPr lang="en-GB" sz="2000" dirty="0"/>
              <a:t>patient group direction (PGD)</a:t>
            </a:r>
          </a:p>
          <a:p>
            <a:pPr>
              <a:buFont typeface="Arial" panose="020B0604020202020204" pitchFamily="34" charset="0"/>
              <a:buChar char="•"/>
            </a:pPr>
            <a:endParaRPr lang="en-GB" sz="2000" dirty="0"/>
          </a:p>
          <a:p>
            <a:pPr marL="0" indent="0">
              <a:buNone/>
            </a:pPr>
            <a:r>
              <a:rPr lang="en-GB" sz="2000" dirty="0">
                <a:solidFill>
                  <a:prstClr val="black"/>
                </a:solidFill>
              </a:rPr>
              <a:t>A PGD template to support the national shingles vaccination programme for eligible adults is available from UKHSA on the </a:t>
            </a:r>
            <a:r>
              <a:rPr lang="en-GB" sz="2000" dirty="0">
                <a:solidFill>
                  <a:prstClr val="black"/>
                </a:solidFill>
                <a:hlinkClick r:id="rId3"/>
              </a:rPr>
              <a:t>GOV.UK website</a:t>
            </a:r>
            <a:r>
              <a:rPr lang="en-GB" sz="2000" dirty="0">
                <a:solidFill>
                  <a:prstClr val="black"/>
                </a:solidFill>
              </a:rPr>
              <a:t>.</a:t>
            </a:r>
          </a:p>
          <a:p>
            <a:pPr marL="0" lvl="0" indent="0">
              <a:buNone/>
            </a:pPr>
            <a:r>
              <a:rPr lang="en-GB" sz="2000" dirty="0">
                <a:solidFill>
                  <a:prstClr val="black"/>
                </a:solidFill>
                <a:ea typeface="Calibri"/>
              </a:rPr>
              <a:t>Local authorisation is required before PGD templates can be used.</a:t>
            </a:r>
            <a:endParaRPr lang="en-GB" sz="2000" dirty="0">
              <a:solidFill>
                <a:prstClr val="black"/>
              </a:solidFill>
            </a:endParaRPr>
          </a:p>
          <a:p>
            <a:endParaRPr lang="en-GB" sz="2200" dirty="0"/>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4F1F2B68-81F5-4ED3-99CF-97447434DB9C}" type="slidenum">
              <a:rPr lang="en-GB" smtClean="0"/>
              <a:t>48</a:t>
            </a:fld>
            <a:endParaRPr lang="en-US" dirty="0"/>
          </a:p>
        </p:txBody>
      </p:sp>
    </p:spTree>
    <p:extLst>
      <p:ext uri="{BB962C8B-B14F-4D97-AF65-F5344CB8AC3E}">
        <p14:creationId xmlns:p14="http://schemas.microsoft.com/office/powerpoint/2010/main" val="1395512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433" y="338268"/>
            <a:ext cx="8028000" cy="648072"/>
          </a:xfrm>
        </p:spPr>
        <p:txBody>
          <a:bodyPr>
            <a:normAutofit fontScale="90000"/>
          </a:bodyPr>
          <a:lstStyle/>
          <a:p>
            <a:r>
              <a:rPr lang="en-GB" dirty="0"/>
              <a:t>Reporting suspected adverse reactions</a:t>
            </a:r>
          </a:p>
        </p:txBody>
      </p:sp>
      <p:sp>
        <p:nvSpPr>
          <p:cNvPr id="3" name="Content Placeholder 2"/>
          <p:cNvSpPr>
            <a:spLocks noGrp="1"/>
          </p:cNvSpPr>
          <p:nvPr>
            <p:ph idx="1"/>
          </p:nvPr>
        </p:nvSpPr>
        <p:spPr>
          <a:xfrm>
            <a:off x="579985" y="1756654"/>
            <a:ext cx="8226558" cy="4064455"/>
          </a:xfrm>
        </p:spPr>
        <p:txBody>
          <a:bodyPr>
            <a:normAutofit fontScale="85000" lnSpcReduction="10000"/>
          </a:bodyPr>
          <a:lstStyle/>
          <a:p>
            <a:pPr marL="0" lvl="2" indent="0">
              <a:lnSpc>
                <a:spcPct val="120000"/>
              </a:lnSpc>
              <a:buNone/>
            </a:pPr>
            <a:r>
              <a:rPr lang="en-GB" dirty="0"/>
              <a:t>Suspected adverse reactions to Zostavax and Shingrix should be reported to the Medicines and Healthcare products Regulatory Agency (MHRA) using the Yellow Card reporting scheme. </a:t>
            </a:r>
          </a:p>
          <a:p>
            <a:pPr marL="0" lvl="2" indent="0">
              <a:lnSpc>
                <a:spcPct val="100000"/>
              </a:lnSpc>
              <a:buNone/>
            </a:pPr>
            <a:endParaRPr lang="en-GB" b="1" dirty="0"/>
          </a:p>
          <a:p>
            <a:pPr marL="0" indent="0">
              <a:lnSpc>
                <a:spcPct val="110000"/>
              </a:lnSpc>
              <a:spcBef>
                <a:spcPts val="0"/>
              </a:spcBef>
              <a:buNone/>
            </a:pPr>
            <a:endParaRPr lang="en-GB" sz="2000" b="1" dirty="0"/>
          </a:p>
          <a:p>
            <a:pPr marL="0" indent="0">
              <a:lnSpc>
                <a:spcPct val="110000"/>
              </a:lnSpc>
              <a:spcBef>
                <a:spcPts val="0"/>
              </a:spcBef>
              <a:buNone/>
            </a:pPr>
            <a:r>
              <a:rPr lang="en-GB" sz="2000" dirty="0"/>
              <a:t>Yellow Card scheme:</a:t>
            </a:r>
          </a:p>
          <a:p>
            <a:pPr>
              <a:lnSpc>
                <a:spcPct val="120000"/>
              </a:lnSpc>
              <a:buFont typeface="Arial" pitchFamily="34" charset="0"/>
              <a:buChar char="•"/>
            </a:pPr>
            <a:r>
              <a:rPr lang="en-GB" sz="2000" dirty="0"/>
              <a:t>voluntary reporting system for suspected adverse reaction to medicines or vaccines</a:t>
            </a:r>
          </a:p>
          <a:p>
            <a:pPr>
              <a:lnSpc>
                <a:spcPct val="100000"/>
              </a:lnSpc>
              <a:buFont typeface="Arial" pitchFamily="34" charset="0"/>
              <a:buChar char="•"/>
            </a:pPr>
            <a:r>
              <a:rPr lang="en-GB" sz="2000" dirty="0"/>
              <a:t>success depends on early, complete and accurate reporting</a:t>
            </a:r>
          </a:p>
          <a:p>
            <a:pPr>
              <a:lnSpc>
                <a:spcPct val="100000"/>
              </a:lnSpc>
              <a:buFont typeface="Arial" pitchFamily="34" charset="0"/>
              <a:buChar char="•"/>
            </a:pPr>
            <a:r>
              <a:rPr lang="en-GB" sz="2000" dirty="0"/>
              <a:t>report even if uncertain about whether vaccine caused condition</a:t>
            </a:r>
          </a:p>
          <a:p>
            <a:pPr>
              <a:lnSpc>
                <a:spcPct val="100000"/>
              </a:lnSpc>
              <a:buFont typeface="Arial" pitchFamily="34" charset="0"/>
              <a:buChar char="•"/>
            </a:pPr>
            <a:r>
              <a:rPr lang="en-GB" sz="2000" dirty="0"/>
              <a:t>reporting site for the Yellow Card scheme: </a:t>
            </a:r>
            <a:r>
              <a:rPr lang="en-GB" sz="2000" dirty="0">
                <a:hlinkClick r:id="rId3"/>
              </a:rPr>
              <a:t>https://yellowcard.mhra.gov.uk/</a:t>
            </a:r>
            <a:r>
              <a:rPr lang="en-GB" sz="2000" dirty="0"/>
              <a:t> </a:t>
            </a:r>
          </a:p>
          <a:p>
            <a:pPr>
              <a:lnSpc>
                <a:spcPct val="100000"/>
              </a:lnSpc>
              <a:buFont typeface="Arial" pitchFamily="34" charset="0"/>
              <a:buChar char="•"/>
            </a:pPr>
            <a:r>
              <a:rPr lang="en-GB" sz="2000" dirty="0"/>
              <a:t>see the Green Book Chapter 8 for further details</a:t>
            </a: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4246E4EA-3460-4592-88FD-3A5F942166DB}" type="slidenum">
              <a:rPr lang="en-GB" smtClean="0"/>
              <a:t>49</a:t>
            </a:fld>
            <a:endParaRPr lang="en-US" dirty="0"/>
          </a:p>
        </p:txBody>
      </p:sp>
      <p:pic>
        <p:nvPicPr>
          <p:cNvPr id="7" name="Picture 6">
            <a:extLst>
              <a:ext uri="{FF2B5EF4-FFF2-40B4-BE49-F238E27FC236}">
                <a16:creationId xmlns:a16="http://schemas.microsoft.com/office/drawing/2014/main" id="{A584E18C-99CB-4DCE-A48E-3266085DBBBC}"/>
              </a:ext>
            </a:extLst>
          </p:cNvPr>
          <p:cNvPicPr/>
          <p:nvPr/>
        </p:nvPicPr>
        <p:blipFill rotWithShape="1">
          <a:blip r:embed="rId4"/>
          <a:srcRect l="23599" t="4980" r="23443" b="29667"/>
          <a:stretch/>
        </p:blipFill>
        <p:spPr bwMode="auto">
          <a:xfrm>
            <a:off x="8473433" y="2598223"/>
            <a:ext cx="3138583" cy="22287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02728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976" y="287935"/>
            <a:ext cx="8028000" cy="648072"/>
          </a:xfrm>
        </p:spPr>
        <p:txBody>
          <a:bodyPr>
            <a:normAutofit/>
          </a:bodyPr>
          <a:lstStyle/>
          <a:p>
            <a:r>
              <a:rPr lang="en-GB" dirty="0"/>
              <a:t>Clinical presentation of shingles (2)</a:t>
            </a:r>
          </a:p>
        </p:txBody>
      </p:sp>
      <p:sp>
        <p:nvSpPr>
          <p:cNvPr id="3" name="Content Placeholder 2"/>
          <p:cNvSpPr>
            <a:spLocks noGrp="1"/>
          </p:cNvSpPr>
          <p:nvPr>
            <p:ph idx="1"/>
          </p:nvPr>
        </p:nvSpPr>
        <p:spPr>
          <a:xfrm>
            <a:off x="514456" y="1746692"/>
            <a:ext cx="8555403" cy="4307631"/>
          </a:xfrm>
        </p:spPr>
        <p:txBody>
          <a:bodyPr/>
          <a:lstStyle/>
          <a:p>
            <a:pPr marL="0" indent="0">
              <a:buNone/>
            </a:pPr>
            <a:r>
              <a:rPr lang="en-GB" sz="2000" b="1" dirty="0"/>
              <a:t>Acute stage</a:t>
            </a:r>
          </a:p>
          <a:p>
            <a:pPr>
              <a:lnSpc>
                <a:spcPct val="100000"/>
              </a:lnSpc>
              <a:buFont typeface="Arial" pitchFamily="34" charset="0"/>
              <a:buChar char="•"/>
            </a:pPr>
            <a:r>
              <a:rPr lang="en-GB" sz="2000" dirty="0"/>
              <a:t>a rash of fluid filled blisters develops after a few days, commonly on one side of the face or body, usually within the distribution of a dermatome (</a:t>
            </a:r>
            <a:r>
              <a:rPr lang="en-GB" sz="2000" dirty="0">
                <a:solidFill>
                  <a:prstClr val="black"/>
                </a:solidFill>
              </a:rPr>
              <a:t>an area of skin that is supplied by a single nerve)</a:t>
            </a:r>
            <a:endParaRPr lang="en-GB" sz="2000" dirty="0"/>
          </a:p>
          <a:p>
            <a:pPr>
              <a:lnSpc>
                <a:spcPct val="100000"/>
              </a:lnSpc>
              <a:buFont typeface="Arial" pitchFamily="34" charset="0"/>
              <a:buChar char="•"/>
            </a:pPr>
            <a:r>
              <a:rPr lang="en-GB" sz="2000" dirty="0"/>
              <a:t>the rash often causes intense pain, burning, tingling, itching or numbness in the area of the affected nerve </a:t>
            </a:r>
          </a:p>
          <a:p>
            <a:pPr>
              <a:lnSpc>
                <a:spcPct val="100000"/>
              </a:lnSpc>
              <a:buFont typeface="Arial" pitchFamily="34" charset="0"/>
              <a:buChar char="•"/>
            </a:pPr>
            <a:r>
              <a:rPr lang="en-GB" sz="2000" dirty="0"/>
              <a:t>the rash forms blisters that typically scab over in 7 to 10 days and</a:t>
            </a:r>
            <a:r>
              <a:rPr lang="en-GB" sz="2000" strike="sngStrike" dirty="0"/>
              <a:t> </a:t>
            </a:r>
            <a:r>
              <a:rPr lang="en-GB" sz="2000" dirty="0"/>
              <a:t>eventually clears within 2 to 4 weeks</a:t>
            </a:r>
          </a:p>
          <a:p>
            <a:pPr>
              <a:lnSpc>
                <a:spcPct val="100000"/>
              </a:lnSpc>
              <a:buFont typeface="Arial" pitchFamily="34" charset="0"/>
              <a:buChar char="•"/>
            </a:pPr>
            <a:r>
              <a:rPr lang="en-GB" sz="2000" dirty="0"/>
              <a:t>in individuals with a weakened immune system, a more disseminated rash covering multiple dermatomes may occur and this may appear similar to the chickenpox rash</a:t>
            </a:r>
          </a:p>
          <a:p>
            <a:endParaRPr lang="en-GB" dirty="0"/>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CF939F7E-4201-4779-9E8C-3E63498B77B3}" type="slidenum">
              <a:rPr lang="en-GB" smtClean="0"/>
              <a:pPr>
                <a:defRPr/>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04713"/>
            <a:ext cx="8028000" cy="648072"/>
          </a:xfrm>
        </p:spPr>
        <p:txBody>
          <a:bodyPr/>
          <a:lstStyle/>
          <a:p>
            <a:r>
              <a:rPr lang="en-GB" dirty="0"/>
              <a:t>Maximising vaccine coverage</a:t>
            </a:r>
          </a:p>
        </p:txBody>
      </p:sp>
      <p:sp>
        <p:nvSpPr>
          <p:cNvPr id="3" name="Content Placeholder 2"/>
          <p:cNvSpPr>
            <a:spLocks noGrp="1"/>
          </p:cNvSpPr>
          <p:nvPr>
            <p:ph idx="1"/>
          </p:nvPr>
        </p:nvSpPr>
        <p:spPr>
          <a:xfrm>
            <a:off x="330206" y="1774826"/>
            <a:ext cx="9736904" cy="4351338"/>
          </a:xfrm>
        </p:spPr>
        <p:txBody>
          <a:bodyPr>
            <a:normAutofit/>
          </a:bodyPr>
          <a:lstStyle/>
          <a:p>
            <a:pPr>
              <a:lnSpc>
                <a:spcPct val="100000"/>
              </a:lnSpc>
              <a:buFont typeface="Arial" panose="020B0604020202020204" pitchFamily="34" charset="0"/>
              <a:buChar char="•"/>
            </a:pPr>
            <a:r>
              <a:rPr lang="en-GB" sz="2000" dirty="0"/>
              <a:t>since the introduction of the shingles vaccination programme in 2013 there has been a year-on-year decline in vaccine uptake</a:t>
            </a:r>
          </a:p>
          <a:p>
            <a:pPr>
              <a:lnSpc>
                <a:spcPct val="100000"/>
              </a:lnSpc>
              <a:buFont typeface="Arial" panose="020B0604020202020204" pitchFamily="34" charset="0"/>
              <a:buChar char="•"/>
            </a:pPr>
            <a:r>
              <a:rPr lang="en-GB" sz="2000" dirty="0"/>
              <a:t>efforts to identify and vaccinate all eligible individuals are needed to achieve a continuing reduction in the number of cases of this debilitating and painful condition; if not already in place, a system of call/ recall should be implemented </a:t>
            </a:r>
          </a:p>
          <a:p>
            <a:pPr>
              <a:lnSpc>
                <a:spcPct val="100000"/>
              </a:lnSpc>
              <a:buFont typeface="Arial" panose="020B0604020202020204" pitchFamily="34" charset="0"/>
              <a:buChar char="•"/>
            </a:pPr>
            <a:r>
              <a:rPr lang="en-GB" sz="2000" dirty="0"/>
              <a:t>all those advising on or administering the shingles vaccine should take every opportunity to offer vaccine to eligible patients as soon as they become eligible to help to protect them from this serious illness</a:t>
            </a: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b="1" dirty="0"/>
          </a:p>
        </p:txBody>
      </p:sp>
      <p:sp>
        <p:nvSpPr>
          <p:cNvPr id="5" name="Footer Placeholder 4"/>
          <p:cNvSpPr>
            <a:spLocks noGrp="1"/>
          </p:cNvSpPr>
          <p:nvPr>
            <p:ph type="ftr" sz="quarter" idx="11"/>
          </p:nvPr>
        </p:nvSpPr>
        <p:spPr/>
        <p:txBody>
          <a:bodyPr/>
          <a:lstStyle/>
          <a:p>
            <a:pPr>
              <a:defRPr/>
            </a:pPr>
            <a:fld id="{A71D25B7-BB22-4615-B382-69A1FFC26EDC}" type="slidenum">
              <a:rPr lang="en-GB" smtClean="0"/>
              <a:t>50</a:t>
            </a:fld>
            <a:endParaRPr lang="en-US" dirty="0"/>
          </a:p>
        </p:txBody>
      </p:sp>
    </p:spTree>
    <p:extLst>
      <p:ext uri="{BB962C8B-B14F-4D97-AF65-F5344CB8AC3E}">
        <p14:creationId xmlns:p14="http://schemas.microsoft.com/office/powerpoint/2010/main" val="8929448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21490"/>
            <a:ext cx="8028000" cy="648072"/>
          </a:xfrm>
        </p:spPr>
        <p:txBody>
          <a:bodyPr/>
          <a:lstStyle/>
          <a:p>
            <a:r>
              <a:rPr lang="en-GB" dirty="0"/>
              <a:t>Key messages </a:t>
            </a:r>
          </a:p>
        </p:txBody>
      </p:sp>
      <p:sp>
        <p:nvSpPr>
          <p:cNvPr id="3" name="Content Placeholder 2"/>
          <p:cNvSpPr>
            <a:spLocks noGrp="1"/>
          </p:cNvSpPr>
          <p:nvPr>
            <p:ph idx="1"/>
          </p:nvPr>
        </p:nvSpPr>
        <p:spPr>
          <a:xfrm>
            <a:off x="428795" y="1357313"/>
            <a:ext cx="10794376" cy="5081537"/>
          </a:xfrm>
        </p:spPr>
        <p:txBody>
          <a:bodyPr>
            <a:noAutofit/>
          </a:bodyPr>
          <a:lstStyle/>
          <a:p>
            <a:pPr>
              <a:lnSpc>
                <a:spcPct val="100000"/>
              </a:lnSpc>
              <a:spcBef>
                <a:spcPts val="0"/>
              </a:spcBef>
              <a:buFont typeface="Arial" pitchFamily="34" charset="0"/>
              <a:buChar char="•"/>
            </a:pPr>
            <a:r>
              <a:rPr lang="en-GB" sz="1800" dirty="0"/>
              <a:t>shingles is a severe painful illness, mostly affecting older people, that can persist for several months or even years</a:t>
            </a:r>
          </a:p>
          <a:p>
            <a:pPr>
              <a:lnSpc>
                <a:spcPct val="100000"/>
              </a:lnSpc>
              <a:spcBef>
                <a:spcPts val="600"/>
              </a:spcBef>
              <a:buFont typeface="Arial" pitchFamily="34" charset="0"/>
              <a:buChar char="•"/>
            </a:pPr>
            <a:r>
              <a:rPr lang="en-GB" sz="1800" dirty="0"/>
              <a:t>the severity of the illness increases with age and those 70 years of age and over are at an increased risk </a:t>
            </a:r>
          </a:p>
          <a:p>
            <a:pPr>
              <a:lnSpc>
                <a:spcPct val="100000"/>
              </a:lnSpc>
              <a:spcBef>
                <a:spcPts val="600"/>
              </a:spcBef>
              <a:buFont typeface="Arial" pitchFamily="34" charset="0"/>
              <a:buChar char="•"/>
            </a:pPr>
            <a:r>
              <a:rPr lang="en-GB" sz="1800" dirty="0"/>
              <a:t>prior to introduction of the vaccination programme, over 50,000 cases of shingles occurred in people aged 70 years and over each year in England and Wales with approximately 50 cases resulting in death </a:t>
            </a:r>
          </a:p>
          <a:p>
            <a:pPr>
              <a:lnSpc>
                <a:spcPct val="100000"/>
              </a:lnSpc>
              <a:spcBef>
                <a:spcPts val="600"/>
              </a:spcBef>
              <a:buFont typeface="Arial" pitchFamily="34" charset="0"/>
              <a:buChar char="•"/>
            </a:pPr>
            <a:r>
              <a:rPr lang="en-GB" sz="1800" dirty="0"/>
              <a:t>since 2013, Zostavax has been offered routinely to patients 70 to 79 years of age to reduce the incidence and severity of shingles and shingles related complications</a:t>
            </a:r>
          </a:p>
          <a:p>
            <a:pPr>
              <a:lnSpc>
                <a:spcPct val="100000"/>
              </a:lnSpc>
              <a:spcBef>
                <a:spcPts val="600"/>
              </a:spcBef>
              <a:buFont typeface="Arial" pitchFamily="34" charset="0"/>
              <a:buChar char="•"/>
            </a:pPr>
            <a:r>
              <a:rPr lang="en-GB" sz="1800" dirty="0"/>
              <a:t>since 2021, Shingrix has been available as an alternative vaccine for eligible patients where Zostavax is clinically contraindicated such as immunosuppression</a:t>
            </a:r>
          </a:p>
          <a:p>
            <a:pPr>
              <a:lnSpc>
                <a:spcPct val="100000"/>
              </a:lnSpc>
              <a:spcBef>
                <a:spcPts val="1200"/>
              </a:spcBef>
              <a:buFont typeface="Arial" pitchFamily="34" charset="0"/>
              <a:buChar char="•"/>
            </a:pPr>
            <a:r>
              <a:rPr lang="en-GB" sz="1800" dirty="0"/>
              <a:t>from 1 September 2023 Shingrix will be available for all severely immunosuppressed individuals from 50 years of age and will also be offered to immunocompetent individuals from 60 years of age in a phased implementation over a 10 year period starting with those turning 65 and 70 years of age</a:t>
            </a:r>
          </a:p>
          <a:p>
            <a:pPr>
              <a:lnSpc>
                <a:spcPct val="100000"/>
              </a:lnSpc>
              <a:spcBef>
                <a:spcPts val="1200"/>
              </a:spcBef>
              <a:buFont typeface="Arial" pitchFamily="34" charset="0"/>
              <a:buChar char="•"/>
            </a:pPr>
            <a:r>
              <a:rPr lang="en-GB" sz="1800" dirty="0"/>
              <a:t>it is important that healthcare professionals offer vaccination to all individuals at the earliest opportunity once they become eligible</a:t>
            </a:r>
          </a:p>
        </p:txBody>
      </p:sp>
      <p:sp>
        <p:nvSpPr>
          <p:cNvPr id="4" name="Slide Number Placeholder 3"/>
          <p:cNvSpPr>
            <a:spLocks noGrp="1"/>
          </p:cNvSpPr>
          <p:nvPr>
            <p:ph type="sldNum" sz="quarter" idx="10"/>
          </p:nvPr>
        </p:nvSpPr>
        <p:spPr/>
        <p:txBody>
          <a:bodyPr/>
          <a:lstStyle/>
          <a:p>
            <a:pPr>
              <a:defRPr/>
            </a:pPr>
            <a:endParaRPr lang="en-GB" dirty="0"/>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BCBC5766-6CF0-4C4A-81AF-1CC4DC518820}" type="slidenum">
              <a:rPr lang="en-GB" smtClean="0"/>
              <a:t>51</a:t>
            </a:fld>
            <a:endParaRPr lang="en-US" dirty="0"/>
          </a:p>
        </p:txBody>
      </p:sp>
    </p:spTree>
    <p:extLst>
      <p:ext uri="{BB962C8B-B14F-4D97-AF65-F5344CB8AC3E}">
        <p14:creationId xmlns:p14="http://schemas.microsoft.com/office/powerpoint/2010/main" val="13310626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69490-B315-A2B2-94CE-378A9FBD1272}"/>
              </a:ext>
            </a:extLst>
          </p:cNvPr>
          <p:cNvSpPr>
            <a:spLocks noGrp="1"/>
          </p:cNvSpPr>
          <p:nvPr>
            <p:ph type="title"/>
          </p:nvPr>
        </p:nvSpPr>
        <p:spPr/>
        <p:txBody>
          <a:bodyPr/>
          <a:lstStyle/>
          <a:p>
            <a:r>
              <a:rPr lang="en-GB" dirty="0"/>
              <a:t>Leaflets and posters</a:t>
            </a:r>
          </a:p>
        </p:txBody>
      </p:sp>
      <p:sp>
        <p:nvSpPr>
          <p:cNvPr id="3" name="Content Placeholder 2">
            <a:extLst>
              <a:ext uri="{FF2B5EF4-FFF2-40B4-BE49-F238E27FC236}">
                <a16:creationId xmlns:a16="http://schemas.microsoft.com/office/drawing/2014/main" id="{13A1BBA3-BBE6-0DB5-E1A8-FFFE321AB3E2}"/>
              </a:ext>
            </a:extLst>
          </p:cNvPr>
          <p:cNvSpPr>
            <a:spLocks noGrp="1"/>
          </p:cNvSpPr>
          <p:nvPr>
            <p:ph idx="1"/>
          </p:nvPr>
        </p:nvSpPr>
        <p:spPr>
          <a:xfrm>
            <a:off x="330206" y="1774826"/>
            <a:ext cx="7709272" cy="4351338"/>
          </a:xfrm>
        </p:spPr>
        <p:txBody>
          <a:bodyPr>
            <a:normAutofit lnSpcReduction="10000"/>
          </a:bodyPr>
          <a:lstStyle/>
          <a:p>
            <a:pPr marL="0" indent="0">
              <a:buNone/>
            </a:pPr>
            <a:r>
              <a:rPr lang="en-GB" dirty="0"/>
              <a:t>Leaflets, record cards and posters on shingles can be found and ordered through the Health Publications site:</a:t>
            </a:r>
          </a:p>
          <a:p>
            <a:r>
              <a:rPr lang="en-GB" dirty="0">
                <a:hlinkClick r:id="rId3"/>
              </a:rPr>
              <a:t>www.healthpublications.gov.uk/Home.html</a:t>
            </a:r>
            <a:endParaRPr lang="en-GB" dirty="0"/>
          </a:p>
          <a:p>
            <a:endParaRPr lang="en-GB" dirty="0"/>
          </a:p>
          <a:p>
            <a:pPr marL="0" indent="0">
              <a:buNone/>
            </a:pPr>
            <a:r>
              <a:rPr lang="en-GB" b="1" dirty="0"/>
              <a:t>Vaccine update </a:t>
            </a:r>
          </a:p>
          <a:p>
            <a:pPr marL="0" indent="0">
              <a:buNone/>
            </a:pPr>
            <a:r>
              <a:rPr lang="en-GB" b="0" i="0" dirty="0">
                <a:solidFill>
                  <a:srgbClr val="0B0C0C"/>
                </a:solidFill>
                <a:effectLst/>
                <a:latin typeface="GDS Transport"/>
              </a:rPr>
              <a:t>This is a monthly newsletter that describes the latest developments in vaccines, vaccination policies and procedures. There is a special edition about the changes to the shingles vaccination programme.</a:t>
            </a:r>
          </a:p>
          <a:p>
            <a:pPr marL="0" indent="0">
              <a:buNone/>
            </a:pPr>
            <a:r>
              <a:rPr lang="en-GB" dirty="0">
                <a:solidFill>
                  <a:srgbClr val="0B0C0C"/>
                </a:solidFill>
                <a:latin typeface="GDS Transport"/>
              </a:rPr>
              <a:t>Sign up to receive the newsletter by email:</a:t>
            </a:r>
            <a:endParaRPr lang="en-GB" dirty="0"/>
          </a:p>
          <a:p>
            <a:r>
              <a:rPr lang="en-GB" dirty="0">
                <a:hlinkClick r:id="rId4"/>
              </a:rPr>
              <a:t>www.gov.uk/government/collections/vaccine-update</a:t>
            </a:r>
            <a:endParaRPr lang="en-GB" dirty="0"/>
          </a:p>
          <a:p>
            <a:pPr marL="0" indent="0">
              <a:buNone/>
            </a:pPr>
            <a:endParaRPr lang="en-GB" dirty="0"/>
          </a:p>
          <a:p>
            <a:pPr marL="0" indent="0">
              <a:buNone/>
            </a:pPr>
            <a:endParaRPr lang="en-GB" dirty="0"/>
          </a:p>
          <a:p>
            <a:endParaRPr lang="en-GB" dirty="0"/>
          </a:p>
        </p:txBody>
      </p:sp>
      <p:sp>
        <p:nvSpPr>
          <p:cNvPr id="4" name="Footer Placeholder 3">
            <a:extLst>
              <a:ext uri="{FF2B5EF4-FFF2-40B4-BE49-F238E27FC236}">
                <a16:creationId xmlns:a16="http://schemas.microsoft.com/office/drawing/2014/main" id="{EB341200-B57B-80A5-7E64-426FAE91A82B}"/>
              </a:ext>
            </a:extLst>
          </p:cNvPr>
          <p:cNvSpPr>
            <a:spLocks noGrp="1"/>
          </p:cNvSpPr>
          <p:nvPr>
            <p:ph type="ftr" sz="quarter" idx="10"/>
          </p:nvPr>
        </p:nvSpPr>
        <p:spPr/>
        <p:txBody>
          <a:bodyPr/>
          <a:lstStyle/>
          <a:p>
            <a:pPr>
              <a:defRPr/>
            </a:pPr>
            <a:r>
              <a:rPr lang="en-GB" dirty="0"/>
              <a:t>Vaccination against shingles (Herpes Zoster)</a:t>
            </a:r>
            <a:endParaRPr lang="en-US" dirty="0"/>
          </a:p>
        </p:txBody>
      </p:sp>
      <p:sp>
        <p:nvSpPr>
          <p:cNvPr id="5" name="Slide Number Placeholder 4">
            <a:extLst>
              <a:ext uri="{FF2B5EF4-FFF2-40B4-BE49-F238E27FC236}">
                <a16:creationId xmlns:a16="http://schemas.microsoft.com/office/drawing/2014/main" id="{C675FB86-70C6-838E-2E32-9A6FC26A76E0}"/>
              </a:ext>
            </a:extLst>
          </p:cNvPr>
          <p:cNvSpPr>
            <a:spLocks noGrp="1"/>
          </p:cNvSpPr>
          <p:nvPr>
            <p:ph type="sldNum" sz="quarter" idx="11"/>
          </p:nvPr>
        </p:nvSpPr>
        <p:spPr/>
        <p:txBody>
          <a:bodyPr/>
          <a:lstStyle/>
          <a:p>
            <a:fld id="{344369E4-5DE7-46E5-874E-4FD437973785}" type="slidenum">
              <a:rPr lang="en-GB" smtClean="0"/>
              <a:pPr/>
              <a:t>52</a:t>
            </a:fld>
            <a:endParaRPr lang="en-GB" sz="1400" dirty="0"/>
          </a:p>
        </p:txBody>
      </p:sp>
      <p:pic>
        <p:nvPicPr>
          <p:cNvPr id="7" name="Picture 6">
            <a:extLst>
              <a:ext uri="{FF2B5EF4-FFF2-40B4-BE49-F238E27FC236}">
                <a16:creationId xmlns:a16="http://schemas.microsoft.com/office/drawing/2014/main" id="{A882C3D9-4C49-0E66-7D4D-060E6214E0B2}"/>
              </a:ext>
            </a:extLst>
          </p:cNvPr>
          <p:cNvPicPr>
            <a:picLocks noChangeAspect="1"/>
          </p:cNvPicPr>
          <p:nvPr/>
        </p:nvPicPr>
        <p:blipFill>
          <a:blip r:embed="rId5"/>
          <a:stretch>
            <a:fillRect/>
          </a:stretch>
        </p:blipFill>
        <p:spPr>
          <a:xfrm>
            <a:off x="8326851" y="1567170"/>
            <a:ext cx="3418037" cy="4766650"/>
          </a:xfrm>
          <a:prstGeom prst="rect">
            <a:avLst/>
          </a:prstGeom>
          <a:ln>
            <a:solidFill>
              <a:schemeClr val="tx1"/>
            </a:solidFill>
          </a:ln>
        </p:spPr>
      </p:pic>
    </p:spTree>
    <p:extLst>
      <p:ext uri="{BB962C8B-B14F-4D97-AF65-F5344CB8AC3E}">
        <p14:creationId xmlns:p14="http://schemas.microsoft.com/office/powerpoint/2010/main" val="9927854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407800"/>
            <a:ext cx="8028000" cy="648072"/>
          </a:xfrm>
        </p:spPr>
        <p:txBody>
          <a:bodyPr/>
          <a:lstStyle/>
          <a:p>
            <a:r>
              <a:rPr lang="en-GB" dirty="0"/>
              <a:t>Resources</a:t>
            </a:r>
          </a:p>
        </p:txBody>
      </p:sp>
      <p:sp>
        <p:nvSpPr>
          <p:cNvPr id="3" name="Content Placeholder 2"/>
          <p:cNvSpPr>
            <a:spLocks noGrp="1"/>
          </p:cNvSpPr>
          <p:nvPr>
            <p:ph idx="1"/>
          </p:nvPr>
        </p:nvSpPr>
        <p:spPr>
          <a:xfrm>
            <a:off x="330206" y="1774826"/>
            <a:ext cx="9789978" cy="4351338"/>
          </a:xfrm>
        </p:spPr>
        <p:txBody>
          <a:bodyPr>
            <a:normAutofit fontScale="77500" lnSpcReduction="20000"/>
          </a:bodyPr>
          <a:lstStyle/>
          <a:p>
            <a:pPr marL="0" indent="0">
              <a:spcBef>
                <a:spcPts val="0"/>
              </a:spcBef>
              <a:buNone/>
            </a:pPr>
            <a:r>
              <a:rPr lang="en-GB" sz="2000" b="1" dirty="0"/>
              <a:t>Resources</a:t>
            </a:r>
            <a:r>
              <a:rPr lang="en-GB" sz="2000" dirty="0"/>
              <a:t>: </a:t>
            </a:r>
          </a:p>
          <a:p>
            <a:pPr marL="0" indent="0">
              <a:spcBef>
                <a:spcPts val="0"/>
              </a:spcBef>
              <a:buNone/>
            </a:pPr>
            <a:endParaRPr lang="en-GB" sz="2000" dirty="0">
              <a:solidFill>
                <a:srgbClr val="0563C1"/>
              </a:solidFill>
            </a:endParaRPr>
          </a:p>
          <a:p>
            <a:pPr>
              <a:spcBef>
                <a:spcPts val="0"/>
              </a:spcBef>
            </a:pPr>
            <a:r>
              <a:rPr lang="en-GB" sz="2000" dirty="0"/>
              <a:t>Immunisation against infectious disease (the Green Book) Shingles (herpes zoster) chapter 28a </a:t>
            </a:r>
          </a:p>
          <a:p>
            <a:pPr marL="0" indent="0">
              <a:spcBef>
                <a:spcPts val="0"/>
              </a:spcBef>
              <a:buNone/>
            </a:pPr>
            <a:endParaRPr lang="en-GB" sz="1800" dirty="0"/>
          </a:p>
          <a:p>
            <a:pPr marL="0" indent="0">
              <a:lnSpc>
                <a:spcPct val="120000"/>
              </a:lnSpc>
              <a:spcBef>
                <a:spcPts val="0"/>
              </a:spcBef>
              <a:buNone/>
            </a:pPr>
            <a:r>
              <a:rPr lang="en-GB" sz="2000" dirty="0"/>
              <a:t>There will be 2 Green Book Shingles chapters in use prior to 1 September 2023:</a:t>
            </a:r>
          </a:p>
          <a:p>
            <a:pPr marL="0" indent="0">
              <a:lnSpc>
                <a:spcPct val="120000"/>
              </a:lnSpc>
              <a:spcBef>
                <a:spcPts val="0"/>
              </a:spcBef>
              <a:buNone/>
            </a:pPr>
            <a:endParaRPr lang="en-GB" sz="2000" dirty="0"/>
          </a:p>
          <a:p>
            <a:pPr lvl="1">
              <a:lnSpc>
                <a:spcPct val="120000"/>
              </a:lnSpc>
              <a:spcBef>
                <a:spcPts val="0"/>
              </a:spcBef>
            </a:pPr>
            <a:r>
              <a:rPr lang="en-GB" sz="2000" dirty="0"/>
              <a:t>the current chapter (dated 23 August 2021) which contains information about Zostavax. This chapter will be removed once Zostavax is no longer available to order through ImmForm </a:t>
            </a:r>
          </a:p>
          <a:p>
            <a:pPr lvl="1">
              <a:lnSpc>
                <a:spcPct val="120000"/>
              </a:lnSpc>
              <a:spcBef>
                <a:spcPts val="0"/>
              </a:spcBef>
            </a:pPr>
            <a:r>
              <a:rPr lang="en-GB" sz="2000" dirty="0"/>
              <a:t>the updated chapter (dated 17 July 2023) which includes information about the shingles vaccine programme from 1 September 2023 onwards </a:t>
            </a:r>
          </a:p>
          <a:p>
            <a:pPr marL="0" indent="0">
              <a:spcBef>
                <a:spcPts val="0"/>
              </a:spcBef>
              <a:buNone/>
            </a:pPr>
            <a:endParaRPr lang="en-GB" sz="2000" dirty="0"/>
          </a:p>
          <a:p>
            <a:pPr marL="0" indent="0">
              <a:spcBef>
                <a:spcPts val="0"/>
              </a:spcBef>
            </a:pPr>
            <a:r>
              <a:rPr lang="en-GB" sz="2000" dirty="0"/>
              <a:t>   </a:t>
            </a:r>
            <a:r>
              <a:rPr lang="en-GB" sz="2000" dirty="0">
                <a:hlinkClick r:id="rId3"/>
              </a:rPr>
              <a:t>Shingles: guidance and vaccination programme</a:t>
            </a:r>
            <a:endParaRPr lang="en-GB" sz="2000" dirty="0"/>
          </a:p>
          <a:p>
            <a:pPr marL="0" indent="0">
              <a:spcBef>
                <a:spcPts val="0"/>
              </a:spcBef>
              <a:buNone/>
            </a:pPr>
            <a:endParaRPr lang="en-GB" sz="2000" dirty="0">
              <a:hlinkClick r:id="rId4"/>
            </a:endParaRPr>
          </a:p>
          <a:p>
            <a:pPr>
              <a:spcBef>
                <a:spcPts val="0"/>
              </a:spcBef>
            </a:pPr>
            <a:r>
              <a:rPr lang="en-GB" sz="2000" dirty="0">
                <a:hlinkClick r:id="rId4"/>
              </a:rPr>
              <a:t>Shingles vaccination: guidance for healthcare practitioners</a:t>
            </a:r>
            <a:endParaRPr lang="en-GB" sz="2000" dirty="0"/>
          </a:p>
          <a:p>
            <a:pPr marL="0" indent="0">
              <a:spcBef>
                <a:spcPts val="0"/>
              </a:spcBef>
              <a:buNone/>
            </a:pPr>
            <a:r>
              <a:rPr lang="en-GB" sz="1600" dirty="0"/>
              <a:t>     </a:t>
            </a:r>
          </a:p>
          <a:p>
            <a:pPr marL="457200" lvl="1" indent="0">
              <a:spcBef>
                <a:spcPts val="0"/>
              </a:spcBef>
              <a:buNone/>
            </a:pPr>
            <a:r>
              <a:rPr lang="en-GB" sz="2000" dirty="0"/>
              <a:t>This provides additional information about the shingles vaccination programme for healthcare practitioners.</a:t>
            </a:r>
          </a:p>
          <a:p>
            <a:pPr marL="0" indent="0">
              <a:spcBef>
                <a:spcPts val="0"/>
              </a:spcBef>
            </a:pPr>
            <a:endParaRPr lang="en-GB" sz="2000" dirty="0"/>
          </a:p>
          <a:p>
            <a:pPr>
              <a:spcBef>
                <a:spcPts val="0"/>
              </a:spcBef>
            </a:pPr>
            <a:r>
              <a:rPr lang="en-GB" sz="2000" dirty="0">
                <a:hlinkClick r:id="rId5"/>
              </a:rPr>
              <a:t>Patient Group Direction templates</a:t>
            </a:r>
            <a:endParaRPr lang="en-GB" sz="2000" dirty="0"/>
          </a:p>
          <a:p>
            <a:pPr marL="0" indent="0">
              <a:spcBef>
                <a:spcPts val="0"/>
              </a:spcBef>
              <a:buNone/>
            </a:pPr>
            <a:endParaRPr lang="en-GB" sz="2000" dirty="0"/>
          </a:p>
          <a:p>
            <a:pPr marL="0" indent="0">
              <a:spcBef>
                <a:spcPts val="0"/>
              </a:spcBef>
              <a:buNone/>
            </a:pPr>
            <a:endParaRPr lang="en-GB" sz="2000" dirty="0"/>
          </a:p>
          <a:p>
            <a:pPr marL="0" indent="0">
              <a:spcBef>
                <a:spcPts val="0"/>
              </a:spcBef>
              <a:buNone/>
            </a:pPr>
            <a:r>
              <a:rPr lang="en-GB" sz="2000" dirty="0"/>
              <a:t>	</a:t>
            </a:r>
          </a:p>
          <a:p>
            <a:pPr>
              <a:spcBef>
                <a:spcPts val="0"/>
              </a:spcBef>
            </a:pPr>
            <a:endParaRPr lang="en-GB" sz="2000" dirty="0"/>
          </a:p>
          <a:p>
            <a:pPr>
              <a:spcBef>
                <a:spcPts val="0"/>
              </a:spcBef>
            </a:pPr>
            <a:endParaRPr lang="en-GB" sz="2000" dirty="0"/>
          </a:p>
          <a:p>
            <a:pPr marL="0" indent="0">
              <a:spcBef>
                <a:spcPts val="0"/>
              </a:spcBef>
            </a:pPr>
            <a:endParaRPr lang="en-GB" sz="2000" dirty="0"/>
          </a:p>
          <a:p>
            <a:pPr marL="0" indent="0">
              <a:spcBef>
                <a:spcPts val="0"/>
              </a:spcBef>
            </a:pPr>
            <a:endParaRPr lang="en-GB" sz="2000" dirty="0"/>
          </a:p>
        </p:txBody>
      </p:sp>
      <p:sp>
        <p:nvSpPr>
          <p:cNvPr id="4" name="Slide Number Placeholder 3"/>
          <p:cNvSpPr>
            <a:spLocks noGrp="1"/>
          </p:cNvSpPr>
          <p:nvPr>
            <p:ph type="sldNum" sz="quarter" idx="10"/>
          </p:nvPr>
        </p:nvSpPr>
        <p:spPr/>
        <p:txBody>
          <a:bodyPr/>
          <a:lstStyle/>
          <a:p>
            <a:pPr>
              <a:defRPr/>
            </a:pPr>
            <a:endParaRPr lang="en-GB" dirty="0"/>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90A24170-622F-4A6E-805D-B5B05E80EA08}" type="slidenum">
              <a:rPr lang="en-GB" smtClean="0"/>
              <a:t>53</a:t>
            </a:fld>
            <a:endParaRPr lang="en-US" dirty="0"/>
          </a:p>
        </p:txBody>
      </p:sp>
    </p:spTree>
    <p:extLst>
      <p:ext uri="{BB962C8B-B14F-4D97-AF65-F5344CB8AC3E}">
        <p14:creationId xmlns:p14="http://schemas.microsoft.com/office/powerpoint/2010/main" val="1934540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287399"/>
            <a:ext cx="8028000" cy="648072"/>
          </a:xfrm>
        </p:spPr>
        <p:txBody>
          <a:bodyPr/>
          <a:lstStyle/>
          <a:p>
            <a:r>
              <a:rPr lang="en-GB" dirty="0"/>
              <a:t>Possible complications of shingles</a:t>
            </a:r>
          </a:p>
        </p:txBody>
      </p:sp>
      <p:sp>
        <p:nvSpPr>
          <p:cNvPr id="3" name="Content Placeholder 2"/>
          <p:cNvSpPr>
            <a:spLocks noGrp="1"/>
          </p:cNvSpPr>
          <p:nvPr>
            <p:ph idx="1"/>
          </p:nvPr>
        </p:nvSpPr>
        <p:spPr>
          <a:xfrm>
            <a:off x="531873" y="1644528"/>
            <a:ext cx="8698623" cy="4163615"/>
          </a:xfrm>
        </p:spPr>
        <p:txBody>
          <a:bodyPr>
            <a:normAutofit/>
          </a:bodyPr>
          <a:lstStyle/>
          <a:p>
            <a:pPr marL="0" indent="0">
              <a:lnSpc>
                <a:spcPct val="100000"/>
              </a:lnSpc>
              <a:spcBef>
                <a:spcPts val="0"/>
              </a:spcBef>
              <a:buNone/>
            </a:pPr>
            <a:r>
              <a:rPr lang="en-GB" sz="2000" dirty="0"/>
              <a:t>Shingles is more likely in adults 50 years of age and over, with the severity of the illness increasing with age</a:t>
            </a:r>
          </a:p>
          <a:p>
            <a:pPr marL="0" indent="0">
              <a:lnSpc>
                <a:spcPct val="100000"/>
              </a:lnSpc>
              <a:spcBef>
                <a:spcPts val="0"/>
              </a:spcBef>
              <a:buNone/>
            </a:pPr>
            <a:endParaRPr lang="en-GB" sz="2000" dirty="0"/>
          </a:p>
          <a:p>
            <a:pPr marL="0" indent="0">
              <a:lnSpc>
                <a:spcPct val="100000"/>
              </a:lnSpc>
              <a:spcBef>
                <a:spcPts val="0"/>
              </a:spcBef>
              <a:buNone/>
            </a:pPr>
            <a:r>
              <a:rPr lang="en-GB" sz="2000" dirty="0"/>
              <a:t>Most common complications are:</a:t>
            </a:r>
          </a:p>
          <a:p>
            <a:pPr>
              <a:lnSpc>
                <a:spcPct val="100000"/>
              </a:lnSpc>
              <a:spcBef>
                <a:spcPts val="0"/>
              </a:spcBef>
            </a:pPr>
            <a:r>
              <a:rPr lang="en-GB" sz="2000" dirty="0"/>
              <a:t>post herpetic neuralgia (PHN)</a:t>
            </a:r>
          </a:p>
          <a:p>
            <a:pPr>
              <a:lnSpc>
                <a:spcPct val="100000"/>
              </a:lnSpc>
              <a:spcBef>
                <a:spcPts val="0"/>
              </a:spcBef>
            </a:pPr>
            <a:r>
              <a:rPr lang="en-GB" sz="2000" dirty="0"/>
              <a:t>secondary bacterial skin infections</a:t>
            </a:r>
          </a:p>
          <a:p>
            <a:pPr marL="0" indent="0">
              <a:lnSpc>
                <a:spcPct val="100000"/>
              </a:lnSpc>
              <a:spcBef>
                <a:spcPts val="0"/>
              </a:spcBef>
              <a:buNone/>
            </a:pPr>
            <a:endParaRPr lang="en-GB" sz="2000" dirty="0"/>
          </a:p>
          <a:p>
            <a:pPr marL="0" indent="0">
              <a:lnSpc>
                <a:spcPct val="100000"/>
              </a:lnSpc>
              <a:spcBef>
                <a:spcPts val="0"/>
              </a:spcBef>
              <a:buNone/>
            </a:pPr>
            <a:r>
              <a:rPr lang="en-GB" sz="2000" dirty="0"/>
              <a:t>Less common complications can include:</a:t>
            </a:r>
          </a:p>
          <a:p>
            <a:pPr>
              <a:lnSpc>
                <a:spcPct val="100000"/>
              </a:lnSpc>
              <a:spcBef>
                <a:spcPts val="0"/>
              </a:spcBef>
            </a:pPr>
            <a:r>
              <a:rPr lang="en-GB" sz="2000" dirty="0"/>
              <a:t>ophthalmic zoster (leading to keratitis, corneal ulceration, conjunctivitis, retinitis, optic neuritis and or glaucoma)</a:t>
            </a:r>
          </a:p>
          <a:p>
            <a:pPr>
              <a:lnSpc>
                <a:spcPct val="100000"/>
              </a:lnSpc>
              <a:spcBef>
                <a:spcPts val="0"/>
              </a:spcBef>
            </a:pPr>
            <a:r>
              <a:rPr lang="en-GB" sz="2000" dirty="0"/>
              <a:t>peripheral motor neuropathy</a:t>
            </a:r>
          </a:p>
          <a:p>
            <a:pPr marL="0" indent="0">
              <a:lnSpc>
                <a:spcPct val="100000"/>
              </a:lnSpc>
              <a:spcBef>
                <a:spcPts val="0"/>
              </a:spcBef>
              <a:buNone/>
            </a:pPr>
            <a:endParaRPr lang="en-GB" sz="2000" dirty="0"/>
          </a:p>
          <a:p>
            <a:pPr marL="0" indent="0">
              <a:lnSpc>
                <a:spcPct val="100000"/>
              </a:lnSpc>
              <a:spcBef>
                <a:spcPts val="0"/>
              </a:spcBef>
              <a:buNone/>
            </a:pPr>
            <a:r>
              <a:rPr lang="en-GB" sz="2000" dirty="0"/>
              <a:t>In severe cases, shingles can lead to hospitalisation and death</a:t>
            </a:r>
          </a:p>
          <a:p>
            <a:endParaRPr lang="en-GB" dirty="0"/>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B7479446-ED58-43A3-BEA1-DAD38975E606}" type="slidenum">
              <a:rPr lang="en-GB" smtClean="0"/>
              <a:t>6</a:t>
            </a:fld>
            <a:endParaRPr lang="en-US" dirty="0"/>
          </a:p>
        </p:txBody>
      </p:sp>
    </p:spTree>
    <p:extLst>
      <p:ext uri="{BB962C8B-B14F-4D97-AF65-F5344CB8AC3E}">
        <p14:creationId xmlns:p14="http://schemas.microsoft.com/office/powerpoint/2010/main" val="3893007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262768"/>
            <a:ext cx="8028000" cy="648072"/>
          </a:xfrm>
        </p:spPr>
        <p:txBody>
          <a:bodyPr/>
          <a:lstStyle/>
          <a:p>
            <a:r>
              <a:rPr lang="en-GB" dirty="0"/>
              <a:t>Post Herpetic Neuralgia (PHN)</a:t>
            </a:r>
          </a:p>
        </p:txBody>
      </p:sp>
      <p:sp>
        <p:nvSpPr>
          <p:cNvPr id="3" name="Content Placeholder 2"/>
          <p:cNvSpPr>
            <a:spLocks noGrp="1"/>
          </p:cNvSpPr>
          <p:nvPr>
            <p:ph idx="1"/>
          </p:nvPr>
        </p:nvSpPr>
        <p:spPr>
          <a:xfrm>
            <a:off x="584124" y="1557033"/>
            <a:ext cx="8959926" cy="4235623"/>
          </a:xfrm>
        </p:spPr>
        <p:txBody>
          <a:bodyPr>
            <a:noAutofit/>
          </a:bodyPr>
          <a:lstStyle/>
          <a:p>
            <a:pPr marL="0" indent="0">
              <a:lnSpc>
                <a:spcPct val="110000"/>
              </a:lnSpc>
              <a:buNone/>
            </a:pPr>
            <a:r>
              <a:rPr lang="en-GB" sz="2000" dirty="0"/>
              <a:t>Post herpetic neuralgia (PHN) is a common complication of shingles in older adults:</a:t>
            </a:r>
          </a:p>
          <a:p>
            <a:pPr>
              <a:lnSpc>
                <a:spcPct val="110000"/>
              </a:lnSpc>
              <a:buFont typeface="Arial" pitchFamily="34" charset="0"/>
              <a:buChar char="•"/>
            </a:pPr>
            <a:r>
              <a:rPr lang="en-GB" sz="2000" dirty="0"/>
              <a:t>PHN is pain at the rash site that persists for, or appears more than 90 days after the onset of the shingles rash </a:t>
            </a:r>
          </a:p>
          <a:p>
            <a:pPr>
              <a:lnSpc>
                <a:spcPct val="110000"/>
              </a:lnSpc>
              <a:spcBef>
                <a:spcPts val="0"/>
              </a:spcBef>
            </a:pPr>
            <a:r>
              <a:rPr lang="en-GB" sz="2000" dirty="0"/>
              <a:t>on average PHN lasts from 3 to 6 months, but can persist for longer</a:t>
            </a:r>
          </a:p>
          <a:p>
            <a:pPr>
              <a:lnSpc>
                <a:spcPct val="110000"/>
              </a:lnSpc>
              <a:spcBef>
                <a:spcPts val="0"/>
              </a:spcBef>
            </a:pPr>
            <a:r>
              <a:rPr lang="en-GB" sz="2000" dirty="0"/>
              <a:t>severity of pain may be constant, intermittent or triggered by stimulation of the affected area, such as a breeze on the face</a:t>
            </a:r>
          </a:p>
          <a:p>
            <a:pPr>
              <a:lnSpc>
                <a:spcPct val="110000"/>
              </a:lnSpc>
              <a:spcBef>
                <a:spcPts val="0"/>
              </a:spcBef>
            </a:pPr>
            <a:r>
              <a:rPr lang="en-GB" sz="2000" dirty="0"/>
              <a:t>the pain may be described as burning, itching, stabbing or aching; the site may be extremely sensitive to touch; it is not generally relieved by common painkillers </a:t>
            </a:r>
          </a:p>
          <a:p>
            <a:pPr>
              <a:lnSpc>
                <a:spcPct val="110000"/>
              </a:lnSpc>
              <a:spcBef>
                <a:spcPts val="0"/>
              </a:spcBef>
            </a:pPr>
            <a:r>
              <a:rPr lang="en-GB" sz="2000" dirty="0"/>
              <a:t>PHN is more likely to develop, and is more severe, in people over the age of 50, with one third of sufferers over the age of 80 experiencing intense pain</a:t>
            </a: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8C127D05-1643-4108-854C-C6AE5F69BC93}" type="slidenum">
              <a:rPr lang="en-GB" smtClean="0"/>
              <a:t>7</a:t>
            </a:fld>
            <a:endParaRPr lang="en-US" dirty="0"/>
          </a:p>
        </p:txBody>
      </p:sp>
    </p:spTree>
    <p:extLst>
      <p:ext uri="{BB962C8B-B14F-4D97-AF65-F5344CB8AC3E}">
        <p14:creationId xmlns:p14="http://schemas.microsoft.com/office/powerpoint/2010/main" val="1507811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279546"/>
            <a:ext cx="8028000" cy="648072"/>
          </a:xfrm>
        </p:spPr>
        <p:txBody>
          <a:bodyPr/>
          <a:lstStyle/>
          <a:p>
            <a:r>
              <a:rPr lang="en-GB" dirty="0"/>
              <a:t>Infectious period</a:t>
            </a:r>
          </a:p>
        </p:txBody>
      </p:sp>
      <p:sp>
        <p:nvSpPr>
          <p:cNvPr id="3" name="Content Placeholder 2"/>
          <p:cNvSpPr>
            <a:spLocks noGrp="1"/>
          </p:cNvSpPr>
          <p:nvPr>
            <p:ph idx="1"/>
          </p:nvPr>
        </p:nvSpPr>
        <p:spPr>
          <a:xfrm>
            <a:off x="531222" y="1774826"/>
            <a:ext cx="8743407" cy="4351338"/>
          </a:xfrm>
        </p:spPr>
        <p:txBody>
          <a:bodyPr/>
          <a:lstStyle/>
          <a:p>
            <a:pPr>
              <a:lnSpc>
                <a:spcPct val="100000"/>
              </a:lnSpc>
              <a:spcBef>
                <a:spcPts val="600"/>
              </a:spcBef>
              <a:buFont typeface="Arial" panose="020B0604020202020204" pitchFamily="34" charset="0"/>
              <a:buChar char="•"/>
            </a:pPr>
            <a:r>
              <a:rPr lang="en-GB" sz="2000" dirty="0"/>
              <a:t>a person with shingles is only infectious when the rash is present and fluid filled vesicles are present</a:t>
            </a:r>
          </a:p>
          <a:p>
            <a:pPr>
              <a:lnSpc>
                <a:spcPct val="100000"/>
              </a:lnSpc>
              <a:spcBef>
                <a:spcPts val="600"/>
              </a:spcBef>
              <a:buFont typeface="Arial" panose="020B0604020202020204" pitchFamily="34" charset="0"/>
              <a:buChar char="•"/>
            </a:pPr>
            <a:r>
              <a:rPr lang="en-GB" sz="2000" dirty="0"/>
              <a:t>a person is not infectious before the rash is present or</a:t>
            </a:r>
            <a:r>
              <a:rPr lang="en-GB" sz="2000" b="1" dirty="0"/>
              <a:t> </a:t>
            </a:r>
            <a:r>
              <a:rPr lang="en-GB" sz="2000" dirty="0"/>
              <a:t>when the rash has crusted</a:t>
            </a:r>
          </a:p>
          <a:p>
            <a:pPr marL="0" indent="0" algn="ctr">
              <a:lnSpc>
                <a:spcPct val="100000"/>
              </a:lnSpc>
              <a:spcBef>
                <a:spcPts val="0"/>
              </a:spcBef>
            </a:pPr>
            <a:endParaRPr lang="en-GB" sz="2000" dirty="0"/>
          </a:p>
          <a:p>
            <a:pPr marL="0" indent="0">
              <a:lnSpc>
                <a:spcPct val="100000"/>
              </a:lnSpc>
              <a:spcBef>
                <a:spcPts val="0"/>
              </a:spcBef>
              <a:buNone/>
            </a:pPr>
            <a:r>
              <a:rPr lang="en-GB" sz="2000" dirty="0"/>
              <a:t>Shingles is less infectious than chickenpox and covering the rash will greatly reduce the risk of exposure to those non-immune to chickenpox</a:t>
            </a: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F44712CA-182E-459B-AA70-623B69E2CF6F}" type="slidenum">
              <a:rPr lang="en-GB" smtClean="0"/>
              <a:t>8</a:t>
            </a:fld>
            <a:endParaRPr lang="en-US" dirty="0"/>
          </a:p>
        </p:txBody>
      </p:sp>
    </p:spTree>
    <p:extLst>
      <p:ext uri="{BB962C8B-B14F-4D97-AF65-F5344CB8AC3E}">
        <p14:creationId xmlns:p14="http://schemas.microsoft.com/office/powerpoint/2010/main" val="3182970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5" y="296324"/>
            <a:ext cx="8028000" cy="648072"/>
          </a:xfrm>
        </p:spPr>
        <p:txBody>
          <a:bodyPr/>
          <a:lstStyle/>
          <a:p>
            <a:r>
              <a:rPr lang="en-GB" dirty="0"/>
              <a:t>Transmission</a:t>
            </a:r>
          </a:p>
        </p:txBody>
      </p:sp>
      <p:sp>
        <p:nvSpPr>
          <p:cNvPr id="3" name="Content Placeholder 2"/>
          <p:cNvSpPr>
            <a:spLocks noGrp="1"/>
          </p:cNvSpPr>
          <p:nvPr>
            <p:ph idx="1"/>
          </p:nvPr>
        </p:nvSpPr>
        <p:spPr>
          <a:xfrm>
            <a:off x="330205" y="1774826"/>
            <a:ext cx="8961841" cy="4351338"/>
          </a:xfrm>
        </p:spPr>
        <p:txBody>
          <a:bodyPr>
            <a:normAutofit/>
          </a:bodyPr>
          <a:lstStyle/>
          <a:p>
            <a:pPr>
              <a:lnSpc>
                <a:spcPct val="100000"/>
              </a:lnSpc>
            </a:pPr>
            <a:r>
              <a:rPr lang="en-GB" sz="2000" dirty="0"/>
              <a:t>the varicella virus that causes shingles (herpes zoster) is the same virus that causes chickenpox (varicella zoster)</a:t>
            </a:r>
          </a:p>
          <a:p>
            <a:pPr>
              <a:lnSpc>
                <a:spcPct val="100000"/>
              </a:lnSpc>
            </a:pPr>
            <a:r>
              <a:rPr lang="en-GB" sz="2000" dirty="0">
                <a:ea typeface="Calibri"/>
                <a:cs typeface="Times New Roman"/>
              </a:rPr>
              <a:t>unlike chickenpox, shingles is not spread through coughing, sneezing or casual contact</a:t>
            </a:r>
            <a:endParaRPr lang="en-GB" sz="2000" dirty="0"/>
          </a:p>
          <a:p>
            <a:pPr>
              <a:lnSpc>
                <a:spcPct val="100000"/>
              </a:lnSpc>
            </a:pPr>
            <a:r>
              <a:rPr lang="en-GB" sz="2000" dirty="0"/>
              <a:t>shingles cannot be transmitted from one person to another </a:t>
            </a:r>
          </a:p>
          <a:p>
            <a:pPr>
              <a:lnSpc>
                <a:spcPct val="100000"/>
              </a:lnSpc>
            </a:pPr>
            <a:r>
              <a:rPr lang="en-GB" sz="2000" dirty="0"/>
              <a:t>a person exposed to shingles will not develop shingles</a:t>
            </a:r>
          </a:p>
          <a:p>
            <a:pPr>
              <a:lnSpc>
                <a:spcPct val="100000"/>
              </a:lnSpc>
            </a:pPr>
            <a:r>
              <a:rPr lang="en-GB" sz="2000" dirty="0"/>
              <a:t>a person exposed to chickenpox will not develop shingles</a:t>
            </a:r>
          </a:p>
          <a:p>
            <a:pPr>
              <a:lnSpc>
                <a:spcPct val="100000"/>
              </a:lnSpc>
            </a:pPr>
            <a:r>
              <a:rPr lang="en-GB" sz="2000" dirty="0"/>
              <a:t>however, a person who has not had chickenpox may develop chickenpox as a result of exposure to the herpes zoster virus through direct contact with the fluid filled blisters from someone who has shingles</a:t>
            </a:r>
          </a:p>
          <a:p>
            <a:pPr marL="0" indent="0">
              <a:buNone/>
            </a:pPr>
            <a:endParaRPr lang="en-GB" sz="2000" dirty="0"/>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93A128C2-D95A-4639-B25F-083A7171140F}" type="slidenum">
              <a:rPr lang="en-GB" smtClean="0"/>
              <a:t>9</a:t>
            </a:fld>
            <a:endParaRPr lang="en-US" dirty="0"/>
          </a:p>
        </p:txBody>
      </p:sp>
    </p:spTree>
    <p:extLst>
      <p:ext uri="{BB962C8B-B14F-4D97-AF65-F5344CB8AC3E}">
        <p14:creationId xmlns:p14="http://schemas.microsoft.com/office/powerpoint/2010/main" val="31001407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HSA Presentation template 1.potx" id="{C217F2B4-A571-4445-8097-3EA40A1C8019}" vid="{14B50B89-D5D7-5C49-800E-0E3C0AC8C2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UKHSA Presentation template 1</Template>
  <TotalTime>4463</TotalTime>
  <Words>9856</Words>
  <Application>Microsoft Office PowerPoint</Application>
  <PresentationFormat>Widescreen</PresentationFormat>
  <Paragraphs>881</Paragraphs>
  <Slides>53</Slides>
  <Notes>53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Calibri</vt:lpstr>
      <vt:lpstr>GDS Transport</vt:lpstr>
      <vt:lpstr>Montserrat</vt:lpstr>
      <vt:lpstr>source-serif-pro</vt:lpstr>
      <vt:lpstr>Wingdings</vt:lpstr>
      <vt:lpstr>Office Theme</vt:lpstr>
      <vt:lpstr>Vaccination against shingles (Herpes Zoster)    July 2023 </vt:lpstr>
      <vt:lpstr>Learning outcomes</vt:lpstr>
      <vt:lpstr>Shingles infection</vt:lpstr>
      <vt:lpstr>Clinical presentation of shingles </vt:lpstr>
      <vt:lpstr>Clinical presentation of shingles (2)</vt:lpstr>
      <vt:lpstr>Possible complications of shingles</vt:lpstr>
      <vt:lpstr>Post Herpetic Neuralgia (PHN)</vt:lpstr>
      <vt:lpstr>Infectious period</vt:lpstr>
      <vt:lpstr>Transmission</vt:lpstr>
      <vt:lpstr>Incidence of shingles </vt:lpstr>
      <vt:lpstr>Epidemiology of shingles in England and Wales</vt:lpstr>
      <vt:lpstr>Epidemiology of shingles in England and Wales</vt:lpstr>
      <vt:lpstr>Shingles vaccine coverage data: England</vt:lpstr>
      <vt:lpstr>Evaluation of the shingles vaccination programme</vt:lpstr>
      <vt:lpstr>Shingles vaccines</vt:lpstr>
      <vt:lpstr>Changes to the shingles vaccination programme from 1 September 2023</vt:lpstr>
      <vt:lpstr>Key points about the changes to the programme (1) Change of vaccine </vt:lpstr>
      <vt:lpstr>Key points about the changes to the programme (2) Changes to eligibility: severely immunosuppressed </vt:lpstr>
      <vt:lpstr>Green Book: Definition of severe immunosuppression</vt:lpstr>
      <vt:lpstr>Key points about the changes to the programme (3) Changes to eligibility: immunocompetent cohort</vt:lpstr>
      <vt:lpstr>Implementation stages for Shingrix vaccine for immunocompetent individuals from 1 September 2023</vt:lpstr>
      <vt:lpstr>Zostavax vaccine</vt:lpstr>
      <vt:lpstr>Zostavax vaccine efficacy</vt:lpstr>
      <vt:lpstr>Zostavax composition</vt:lpstr>
      <vt:lpstr>Zostavax contraindications</vt:lpstr>
      <vt:lpstr>Zostavax cautions  </vt:lpstr>
      <vt:lpstr>Zostavax and HIV infection</vt:lpstr>
      <vt:lpstr>Zostavax presentation  </vt:lpstr>
      <vt:lpstr>Zostavax reconstitution instructions</vt:lpstr>
      <vt:lpstr>Zostavax administration</vt:lpstr>
      <vt:lpstr>Zostavax co-administration</vt:lpstr>
      <vt:lpstr>Transmission of vaccine virus </vt:lpstr>
      <vt:lpstr>Zostavax possible adverse reactions </vt:lpstr>
      <vt:lpstr>Zostavax – inadvertent vaccination </vt:lpstr>
      <vt:lpstr>Shingrix vaccine</vt:lpstr>
      <vt:lpstr>Shingrix efficacy</vt:lpstr>
      <vt:lpstr>Shingrix vaccine eligibility</vt:lpstr>
      <vt:lpstr>Eligibility for Shingrix vaccine</vt:lpstr>
      <vt:lpstr>Shingrix composition</vt:lpstr>
      <vt:lpstr>Shingrix contraindications </vt:lpstr>
      <vt:lpstr>Shingrix co-administration</vt:lpstr>
      <vt:lpstr>Shingrix dosage and schedule</vt:lpstr>
      <vt:lpstr>Shingrix reconstitution </vt:lpstr>
      <vt:lpstr>Site of administration</vt:lpstr>
      <vt:lpstr>Shingrix possible adverse reactions</vt:lpstr>
      <vt:lpstr>Anticipating immunosuppressive therapy</vt:lpstr>
      <vt:lpstr>Current or recent shingles infection</vt:lpstr>
      <vt:lpstr>Prescription only medication (POM)</vt:lpstr>
      <vt:lpstr>Reporting suspected adverse reactions</vt:lpstr>
      <vt:lpstr>Maximising vaccine coverage</vt:lpstr>
      <vt:lpstr>Key messages </vt:lpstr>
      <vt:lpstr>Leaflets and posters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Vaccination against shingles (Herpes Zoster)</dc:title>
  <dc:creator>UKHSA</dc:creator>
  <cp:lastModifiedBy>Richard.N Allen</cp:lastModifiedBy>
  <cp:revision>156</cp:revision>
  <cp:lastPrinted>2023-07-03T09:30:57Z</cp:lastPrinted>
  <dcterms:created xsi:type="dcterms:W3CDTF">2021-12-14T17:06:07Z</dcterms:created>
  <dcterms:modified xsi:type="dcterms:W3CDTF">2023-07-17T16:01:31Z</dcterms:modified>
</cp:coreProperties>
</file>