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5"/>
  </p:notesMasterIdLst>
  <p:sldIdLst>
    <p:sldId id="256" r:id="rId5"/>
    <p:sldId id="2145707302" r:id="rId6"/>
    <p:sldId id="2145707299" r:id="rId7"/>
    <p:sldId id="2145707305" r:id="rId8"/>
    <p:sldId id="2145707300" r:id="rId9"/>
    <p:sldId id="2145707301" r:id="rId10"/>
    <p:sldId id="2145707303" r:id="rId11"/>
    <p:sldId id="2145707304" r:id="rId12"/>
    <p:sldId id="2145707307" r:id="rId13"/>
    <p:sldId id="2145707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loghrie, Paul" initials="MP" lastIdx="1" clrIdx="0">
    <p:extLst>
      <p:ext uri="{19B8F6BF-5375-455C-9EA6-DF929625EA0E}">
        <p15:presenceInfo xmlns:p15="http://schemas.microsoft.com/office/powerpoint/2012/main" userId="S::paul.mccloghrie@dhsc.gov.uk::42cc6f57-d4cf-4277-be3f-4726c2a4c893" providerId="AD"/>
      </p:ext>
    </p:extLst>
  </p:cmAuthor>
  <p:cmAuthor id="2" name="Cooke, Laura" initials="CL" lastIdx="6" clrIdx="1">
    <p:extLst>
      <p:ext uri="{19B8F6BF-5375-455C-9EA6-DF929625EA0E}">
        <p15:presenceInfo xmlns:p15="http://schemas.microsoft.com/office/powerpoint/2012/main" userId="S::laura.cooke@dhsc.gov.uk::ff93902b-a1fc-4165-ba15-a0112ef9b9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90B96-1F2A-452B-95FB-58CF70C724AF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47A8-5BDD-4B98-980E-8F986B0F9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147A8-5BDD-4B98-980E-8F986B0F9C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6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>
                <a:solidFill>
                  <a:srgbClr val="007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92702-8A81-A348-9376-DFBCBFDB4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" y="244531"/>
            <a:ext cx="1713105" cy="162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C7FEC2-592B-3B45-AD69-7B09ED663BDA}"/>
              </a:ext>
            </a:extLst>
          </p:cNvPr>
          <p:cNvSpPr/>
          <p:nvPr userDrawn="1"/>
        </p:nvSpPr>
        <p:spPr>
          <a:xfrm>
            <a:off x="0" y="2163891"/>
            <a:ext cx="12192000" cy="119269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89ACE75-7FCE-C94E-8995-B063AAD5D25E}"/>
              </a:ext>
            </a:extLst>
          </p:cNvPr>
          <p:cNvSpPr/>
          <p:nvPr userDrawn="1"/>
        </p:nvSpPr>
        <p:spPr>
          <a:xfrm>
            <a:off x="0" y="5997555"/>
            <a:ext cx="11658945" cy="861678"/>
          </a:xfrm>
          <a:custGeom>
            <a:avLst/>
            <a:gdLst>
              <a:gd name="connsiteX0" fmla="*/ 0 w 11658945"/>
              <a:gd name="connsiteY0" fmla="*/ 0 h 861678"/>
              <a:gd name="connsiteX1" fmla="*/ 413266 w 11658945"/>
              <a:gd name="connsiteY1" fmla="*/ 0 h 861678"/>
              <a:gd name="connsiteX2" fmla="*/ 451186 w 11658945"/>
              <a:gd name="connsiteY2" fmla="*/ 0 h 861678"/>
              <a:gd name="connsiteX3" fmla="*/ 10797265 w 11658945"/>
              <a:gd name="connsiteY3" fmla="*/ 0 h 861678"/>
              <a:gd name="connsiteX4" fmla="*/ 11658945 w 11658945"/>
              <a:gd name="connsiteY4" fmla="*/ 861678 h 861678"/>
              <a:gd name="connsiteX5" fmla="*/ 9935587 w 11658945"/>
              <a:gd name="connsiteY5" fmla="*/ 861678 h 861678"/>
              <a:gd name="connsiteX6" fmla="*/ 1312864 w 11658945"/>
              <a:gd name="connsiteY6" fmla="*/ 861678 h 861678"/>
              <a:gd name="connsiteX7" fmla="*/ 413266 w 11658945"/>
              <a:gd name="connsiteY7" fmla="*/ 861678 h 861678"/>
              <a:gd name="connsiteX8" fmla="*/ 0 w 11658945"/>
              <a:gd name="connsiteY8" fmla="*/ 861678 h 861678"/>
              <a:gd name="connsiteX9" fmla="*/ 0 w 11658945"/>
              <a:gd name="connsiteY9" fmla="*/ 0 h 86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8945" h="861678">
                <a:moveTo>
                  <a:pt x="0" y="0"/>
                </a:moveTo>
                <a:lnTo>
                  <a:pt x="413266" y="0"/>
                </a:lnTo>
                <a:lnTo>
                  <a:pt x="451186" y="0"/>
                </a:lnTo>
                <a:lnTo>
                  <a:pt x="10797265" y="0"/>
                </a:lnTo>
                <a:cubicBezTo>
                  <a:pt x="11273157" y="0"/>
                  <a:pt x="11658945" y="385787"/>
                  <a:pt x="11658945" y="861678"/>
                </a:cubicBezTo>
                <a:lnTo>
                  <a:pt x="9935587" y="861678"/>
                </a:lnTo>
                <a:lnTo>
                  <a:pt x="1312864" y="861678"/>
                </a:lnTo>
                <a:lnTo>
                  <a:pt x="413266" y="861678"/>
                </a:lnTo>
                <a:lnTo>
                  <a:pt x="0" y="861678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949CF1-DF09-4B49-95A4-9EE895ADE305}"/>
              </a:ext>
            </a:extLst>
          </p:cNvPr>
          <p:cNvSpPr/>
          <p:nvPr userDrawn="1"/>
        </p:nvSpPr>
        <p:spPr>
          <a:xfrm>
            <a:off x="1400" y="0"/>
            <a:ext cx="393956" cy="6236288"/>
          </a:xfrm>
          <a:custGeom>
            <a:avLst/>
            <a:gdLst>
              <a:gd name="connsiteX0" fmla="*/ 0 w 393956"/>
              <a:gd name="connsiteY0" fmla="*/ 0 h 6236288"/>
              <a:gd name="connsiteX1" fmla="*/ 393956 w 393956"/>
              <a:gd name="connsiteY1" fmla="*/ 0 h 6236288"/>
              <a:gd name="connsiteX2" fmla="*/ 393956 w 393956"/>
              <a:gd name="connsiteY2" fmla="*/ 1094804 h 6236288"/>
              <a:gd name="connsiteX3" fmla="*/ 393956 w 393956"/>
              <a:gd name="connsiteY3" fmla="*/ 1112141 h 6236288"/>
              <a:gd name="connsiteX4" fmla="*/ 393956 w 393956"/>
              <a:gd name="connsiteY4" fmla="*/ 5842331 h 6236288"/>
              <a:gd name="connsiteX5" fmla="*/ 0 w 393956"/>
              <a:gd name="connsiteY5" fmla="*/ 6236288 h 6236288"/>
              <a:gd name="connsiteX6" fmla="*/ 0 w 393956"/>
              <a:gd name="connsiteY6" fmla="*/ 5448375 h 6236288"/>
              <a:gd name="connsiteX7" fmla="*/ 0 w 393956"/>
              <a:gd name="connsiteY7" fmla="*/ 1506097 h 6236288"/>
              <a:gd name="connsiteX8" fmla="*/ 0 w 393956"/>
              <a:gd name="connsiteY8" fmla="*/ 1094804 h 6236288"/>
              <a:gd name="connsiteX9" fmla="*/ 0 w 393956"/>
              <a:gd name="connsiteY9" fmla="*/ 718184 h 6236288"/>
              <a:gd name="connsiteX10" fmla="*/ 0 w 393956"/>
              <a:gd name="connsiteY10" fmla="*/ 0 h 6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956" h="6236288">
                <a:moveTo>
                  <a:pt x="0" y="0"/>
                </a:moveTo>
                <a:lnTo>
                  <a:pt x="393956" y="0"/>
                </a:lnTo>
                <a:lnTo>
                  <a:pt x="393956" y="1094804"/>
                </a:lnTo>
                <a:lnTo>
                  <a:pt x="393956" y="1112141"/>
                </a:lnTo>
                <a:lnTo>
                  <a:pt x="393956" y="5842331"/>
                </a:lnTo>
                <a:cubicBezTo>
                  <a:pt x="393956" y="6059908"/>
                  <a:pt x="217576" y="6236288"/>
                  <a:pt x="0" y="6236288"/>
                </a:cubicBezTo>
                <a:lnTo>
                  <a:pt x="0" y="5448375"/>
                </a:lnTo>
                <a:lnTo>
                  <a:pt x="0" y="1506097"/>
                </a:lnTo>
                <a:lnTo>
                  <a:pt x="0" y="1094804"/>
                </a:lnTo>
                <a:lnTo>
                  <a:pt x="0" y="718184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4950A53-BD8A-C542-B5C0-F9F7929146EA}"/>
              </a:ext>
            </a:extLst>
          </p:cNvPr>
          <p:cNvSpPr/>
          <p:nvPr userDrawn="1"/>
        </p:nvSpPr>
        <p:spPr>
          <a:xfrm>
            <a:off x="1400" y="0"/>
            <a:ext cx="393956" cy="6236288"/>
          </a:xfrm>
          <a:custGeom>
            <a:avLst/>
            <a:gdLst>
              <a:gd name="connsiteX0" fmla="*/ 0 w 393956"/>
              <a:gd name="connsiteY0" fmla="*/ 0 h 6236288"/>
              <a:gd name="connsiteX1" fmla="*/ 393956 w 393956"/>
              <a:gd name="connsiteY1" fmla="*/ 0 h 6236288"/>
              <a:gd name="connsiteX2" fmla="*/ 393956 w 393956"/>
              <a:gd name="connsiteY2" fmla="*/ 1094804 h 6236288"/>
              <a:gd name="connsiteX3" fmla="*/ 393956 w 393956"/>
              <a:gd name="connsiteY3" fmla="*/ 1112141 h 6236288"/>
              <a:gd name="connsiteX4" fmla="*/ 393956 w 393956"/>
              <a:gd name="connsiteY4" fmla="*/ 5842331 h 6236288"/>
              <a:gd name="connsiteX5" fmla="*/ 0 w 393956"/>
              <a:gd name="connsiteY5" fmla="*/ 6236288 h 6236288"/>
              <a:gd name="connsiteX6" fmla="*/ 0 w 393956"/>
              <a:gd name="connsiteY6" fmla="*/ 5448375 h 6236288"/>
              <a:gd name="connsiteX7" fmla="*/ 0 w 393956"/>
              <a:gd name="connsiteY7" fmla="*/ 1506097 h 6236288"/>
              <a:gd name="connsiteX8" fmla="*/ 0 w 393956"/>
              <a:gd name="connsiteY8" fmla="*/ 1094804 h 6236288"/>
              <a:gd name="connsiteX9" fmla="*/ 0 w 393956"/>
              <a:gd name="connsiteY9" fmla="*/ 718184 h 6236288"/>
              <a:gd name="connsiteX10" fmla="*/ 0 w 393956"/>
              <a:gd name="connsiteY10" fmla="*/ 0 h 6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956" h="6236288">
                <a:moveTo>
                  <a:pt x="0" y="0"/>
                </a:moveTo>
                <a:lnTo>
                  <a:pt x="393956" y="0"/>
                </a:lnTo>
                <a:lnTo>
                  <a:pt x="393956" y="1094804"/>
                </a:lnTo>
                <a:lnTo>
                  <a:pt x="393956" y="1112141"/>
                </a:lnTo>
                <a:lnTo>
                  <a:pt x="393956" y="5842331"/>
                </a:lnTo>
                <a:cubicBezTo>
                  <a:pt x="393956" y="6059908"/>
                  <a:pt x="217576" y="6236288"/>
                  <a:pt x="0" y="6236288"/>
                </a:cubicBezTo>
                <a:lnTo>
                  <a:pt x="0" y="5448375"/>
                </a:lnTo>
                <a:lnTo>
                  <a:pt x="0" y="1506097"/>
                </a:lnTo>
                <a:lnTo>
                  <a:pt x="0" y="1094804"/>
                </a:lnTo>
                <a:lnTo>
                  <a:pt x="0" y="718184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5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6770F20-D4D6-8640-8CFE-5B98F2B9FDD0}"/>
              </a:ext>
            </a:extLst>
          </p:cNvPr>
          <p:cNvSpPr/>
          <p:nvPr userDrawn="1"/>
        </p:nvSpPr>
        <p:spPr>
          <a:xfrm>
            <a:off x="1400" y="0"/>
            <a:ext cx="393956" cy="6236288"/>
          </a:xfrm>
          <a:custGeom>
            <a:avLst/>
            <a:gdLst>
              <a:gd name="connsiteX0" fmla="*/ 0 w 393956"/>
              <a:gd name="connsiteY0" fmla="*/ 0 h 6236288"/>
              <a:gd name="connsiteX1" fmla="*/ 393956 w 393956"/>
              <a:gd name="connsiteY1" fmla="*/ 0 h 6236288"/>
              <a:gd name="connsiteX2" fmla="*/ 393956 w 393956"/>
              <a:gd name="connsiteY2" fmla="*/ 1094804 h 6236288"/>
              <a:gd name="connsiteX3" fmla="*/ 393956 w 393956"/>
              <a:gd name="connsiteY3" fmla="*/ 1112141 h 6236288"/>
              <a:gd name="connsiteX4" fmla="*/ 393956 w 393956"/>
              <a:gd name="connsiteY4" fmla="*/ 5842331 h 6236288"/>
              <a:gd name="connsiteX5" fmla="*/ 0 w 393956"/>
              <a:gd name="connsiteY5" fmla="*/ 6236288 h 6236288"/>
              <a:gd name="connsiteX6" fmla="*/ 0 w 393956"/>
              <a:gd name="connsiteY6" fmla="*/ 5448375 h 6236288"/>
              <a:gd name="connsiteX7" fmla="*/ 0 w 393956"/>
              <a:gd name="connsiteY7" fmla="*/ 1506097 h 6236288"/>
              <a:gd name="connsiteX8" fmla="*/ 0 w 393956"/>
              <a:gd name="connsiteY8" fmla="*/ 1094804 h 6236288"/>
              <a:gd name="connsiteX9" fmla="*/ 0 w 393956"/>
              <a:gd name="connsiteY9" fmla="*/ 718184 h 6236288"/>
              <a:gd name="connsiteX10" fmla="*/ 0 w 393956"/>
              <a:gd name="connsiteY10" fmla="*/ 0 h 6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956" h="6236288">
                <a:moveTo>
                  <a:pt x="0" y="0"/>
                </a:moveTo>
                <a:lnTo>
                  <a:pt x="393956" y="0"/>
                </a:lnTo>
                <a:lnTo>
                  <a:pt x="393956" y="1094804"/>
                </a:lnTo>
                <a:lnTo>
                  <a:pt x="393956" y="1112141"/>
                </a:lnTo>
                <a:lnTo>
                  <a:pt x="393956" y="5842331"/>
                </a:lnTo>
                <a:cubicBezTo>
                  <a:pt x="393956" y="6059908"/>
                  <a:pt x="217576" y="6236288"/>
                  <a:pt x="0" y="6236288"/>
                </a:cubicBezTo>
                <a:lnTo>
                  <a:pt x="0" y="5448375"/>
                </a:lnTo>
                <a:lnTo>
                  <a:pt x="0" y="1506097"/>
                </a:lnTo>
                <a:lnTo>
                  <a:pt x="0" y="1094804"/>
                </a:lnTo>
                <a:lnTo>
                  <a:pt x="0" y="718184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A6B6785-D4C3-0D45-A760-32104DD6D8AB}"/>
              </a:ext>
            </a:extLst>
          </p:cNvPr>
          <p:cNvSpPr/>
          <p:nvPr userDrawn="1"/>
        </p:nvSpPr>
        <p:spPr>
          <a:xfrm>
            <a:off x="1400" y="0"/>
            <a:ext cx="393956" cy="6236288"/>
          </a:xfrm>
          <a:custGeom>
            <a:avLst/>
            <a:gdLst>
              <a:gd name="connsiteX0" fmla="*/ 0 w 393956"/>
              <a:gd name="connsiteY0" fmla="*/ 0 h 6236288"/>
              <a:gd name="connsiteX1" fmla="*/ 393956 w 393956"/>
              <a:gd name="connsiteY1" fmla="*/ 0 h 6236288"/>
              <a:gd name="connsiteX2" fmla="*/ 393956 w 393956"/>
              <a:gd name="connsiteY2" fmla="*/ 1094804 h 6236288"/>
              <a:gd name="connsiteX3" fmla="*/ 393956 w 393956"/>
              <a:gd name="connsiteY3" fmla="*/ 1112141 h 6236288"/>
              <a:gd name="connsiteX4" fmla="*/ 393956 w 393956"/>
              <a:gd name="connsiteY4" fmla="*/ 5842331 h 6236288"/>
              <a:gd name="connsiteX5" fmla="*/ 0 w 393956"/>
              <a:gd name="connsiteY5" fmla="*/ 6236288 h 6236288"/>
              <a:gd name="connsiteX6" fmla="*/ 0 w 393956"/>
              <a:gd name="connsiteY6" fmla="*/ 5448375 h 6236288"/>
              <a:gd name="connsiteX7" fmla="*/ 0 w 393956"/>
              <a:gd name="connsiteY7" fmla="*/ 1506097 h 6236288"/>
              <a:gd name="connsiteX8" fmla="*/ 0 w 393956"/>
              <a:gd name="connsiteY8" fmla="*/ 1094804 h 6236288"/>
              <a:gd name="connsiteX9" fmla="*/ 0 w 393956"/>
              <a:gd name="connsiteY9" fmla="*/ 718184 h 6236288"/>
              <a:gd name="connsiteX10" fmla="*/ 0 w 393956"/>
              <a:gd name="connsiteY10" fmla="*/ 0 h 6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956" h="6236288">
                <a:moveTo>
                  <a:pt x="0" y="0"/>
                </a:moveTo>
                <a:lnTo>
                  <a:pt x="393956" y="0"/>
                </a:lnTo>
                <a:lnTo>
                  <a:pt x="393956" y="1094804"/>
                </a:lnTo>
                <a:lnTo>
                  <a:pt x="393956" y="1112141"/>
                </a:lnTo>
                <a:lnTo>
                  <a:pt x="393956" y="5842331"/>
                </a:lnTo>
                <a:cubicBezTo>
                  <a:pt x="393956" y="6059908"/>
                  <a:pt x="217576" y="6236288"/>
                  <a:pt x="0" y="6236288"/>
                </a:cubicBezTo>
                <a:lnTo>
                  <a:pt x="0" y="5448375"/>
                </a:lnTo>
                <a:lnTo>
                  <a:pt x="0" y="1506097"/>
                </a:lnTo>
                <a:lnTo>
                  <a:pt x="0" y="1094804"/>
                </a:lnTo>
                <a:lnTo>
                  <a:pt x="0" y="718184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1123856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95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3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C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ur01.safelinks.protection.outlook.com/?url=https%3A%2F%2Fpublichealthengland-immunisati.box.com%2Fs%2F2gd8iif6eu8w9djwkkxfli4vm969luer&amp;data=05%7C01%7CVanessa.Saliba%40ukhsa.gov.uk%7C1e9b5a3e3a4d432558be08da583aa317%7Cee4e14994a354b2ead475f3cf9de8666%7C0%7C0%7C637919306102212087%7CUnknown%7CTWFpbGZsb3d8eyJWIjoiMC4wLjAwMDAiLCJQIjoiV2luMzIiLCJBTiI6Ik1haWwiLCJXVCI6Mn0%3D%7C3000%7C%7C%7C&amp;sdata=LAfx6PUSmt9srM2N8n6c6I3jPS839VlIWPuuZL66aFc%3D&amp;reserved=0" TargetMode="External"/><Relationship Id="rId7" Type="http://schemas.openxmlformats.org/officeDocument/2006/relationships/hyperlink" Target="https://eur01.safelinks.protection.outlook.com/?url=https%3A%2F%2Fwww.healthpublications.gov.uk%2FViewArticle.html%3Fsp%3DSroutinevaccinationsforteenagersandyoungpeoplesocialmediacard&amp;data=05%7C01%7CVanessa.Saliba%40ukhsa.gov.uk%7C1e9b5a3e3a4d432558be08da583aa317%7Cee4e14994a354b2ead475f3cf9de8666%7C0%7C0%7C637919306102212087%7CUnknown%7CTWFpbGZsb3d8eyJWIjoiMC4wLjAwMDAiLCJQIjoiV2luMzIiLCJBTiI6Ik1haWwiLCJXVCI6Mn0%3D%7C3000%7C%7C%7C&amp;sdata=IOzK5uXhq3AwSvqX44DGiBvxkw%2Bm5xjg1I9ejX9p6q8%3D&amp;reserved=0" TargetMode="External"/><Relationship Id="rId2" Type="http://schemas.openxmlformats.org/officeDocument/2006/relationships/hyperlink" Target="https://eur01.safelinks.protection.outlook.com/?url=https%3A%2F%2Fpublichealthengland-immunisati.box.com%2Fs%2Fcv3yhtkxxqufovgc8ke4l0ytlkzfb25y&amp;data=05%7C01%7CVanessa.Saliba%40ukhsa.gov.uk%7C1e9b5a3e3a4d432558be08da583aa317%7Cee4e14994a354b2ead475f3cf9de8666%7C0%7C0%7C637919306102212087%7CUnknown%7CTWFpbGZsb3d8eyJWIjoiMC4wLjAwMDAiLCJQIjoiV2luMzIiLCJBTiI6Ik1haWwiLCJXVCI6Mn0%3D%7C3000%7C%7C%7C&amp;sdata=oOPWmpR8QwKCElfscvm6FmkgsWNZ3smlaL2matJMHfM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1.safelinks.protection.outlook.com/?url=https%3A%2F%2Fpublichealthengland-immunisati.box.com%2Fs%2Ft6a15kb84zib64wqebsnvomdjjul27ok&amp;data=05%7C01%7CVanessa.Saliba%40ukhsa.gov.uk%7C1e9b5a3e3a4d432558be08da583aa317%7Cee4e14994a354b2ead475f3cf9de8666%7C0%7C0%7C637919306102212087%7CUnknown%7CTWFpbGZsb3d8eyJWIjoiMC4wLjAwMDAiLCJQIjoiV2luMzIiLCJBTiI6Ik1haWwiLCJXVCI6Mn0%3D%7C3000%7C%7C%7C&amp;sdata=ElqizshbF1FQO2vuaeuslCcoxoqeyHgg8%2BbUpWxN1uA%3D&amp;reserved=0" TargetMode="External"/><Relationship Id="rId5" Type="http://schemas.openxmlformats.org/officeDocument/2006/relationships/hyperlink" Target="https://eur01.safelinks.protection.outlook.com/?url=https%3A%2F%2Fpublichealthengland-immunisati.box.com%2Fs%2F4097xmmxvjbjcjobks4e14bbpuwfkpei&amp;data=05%7C01%7CVanessa.Saliba%40ukhsa.gov.uk%7C1e9b5a3e3a4d432558be08da583aa317%7Cee4e14994a354b2ead475f3cf9de8666%7C0%7C0%7C637919306102212087%7CUnknown%7CTWFpbGZsb3d8eyJWIjoiMC4wLjAwMDAiLCJQIjoiV2luMzIiLCJBTiI6Ik1haWwiLCJXVCI6Mn0%3D%7C3000%7C%7C%7C&amp;sdata=9Bcotxvuw8PGdEH14g4UOU4QslSlWqMtlV4tRWCR3oI%3D&amp;reserved=0" TargetMode="External"/><Relationship Id="rId4" Type="http://schemas.openxmlformats.org/officeDocument/2006/relationships/hyperlink" Target="https://eur01.safelinks.protection.outlook.com/?url=https%3A%2F%2Fpublichealthengland-immunisati.box.com%2Fs%2Frhrtl6io3fuimougtpe6zt2xj3ue8jdgTeenage&amp;data=05%7C01%7CVanessa.Saliba%40ukhsa.gov.uk%7C1e9b5a3e3a4d432558be08da583aa317%7Cee4e14994a354b2ead475f3cf9de8666%7C0%7C0%7C637919306102212087%7CUnknown%7CTWFpbGZsb3d8eyJWIjoiMC4wLjAwMDAiLCJQIjoiV2luMzIiLCJBTiI6Ik1haWwiLCJXVCI6Mn0%3D%7C3000%7C%7C%7C&amp;sdata=uDi99p8s%2BCCq35TiTODDeW8s37BcyyI9UrIPH%2BT06jw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polio-detection-of-vdpv2-in-london-sewage-samples" TargetMode="External"/><Relationship Id="rId2" Type="http://schemas.openxmlformats.org/officeDocument/2006/relationships/hyperlink" Target="https://www.gov.uk/government/news/poliovirus-detected-in-sewage-from-north-and-east-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school-leaver-booster-tdipv-vaccine-coverage-estimates" TargetMode="External"/><Relationship Id="rId5" Type="http://schemas.openxmlformats.org/officeDocument/2006/relationships/hyperlink" Target="https://www.gov.uk/government/collections/vaccine-uptake#cover-of-vaccination-evaluated-rapidly-programme" TargetMode="External"/><Relationship Id="rId4" Type="http://schemas.openxmlformats.org/officeDocument/2006/relationships/hyperlink" Target="https://eur01.safelinks.protection.outlook.com/?url=https%3A%2F%2Fyoutu.be%2FL19rc7vdYVA&amp;data=05%7C01%7CVanessa.Saliba%40ukhsa.gov.uk%7C0d922bbdcd644d53915008da5515880e%7Cee4e14994a354b2ead475f3cf9de8666%7C0%7C0%7C637915848198071161%7CUnknown%7CTWFpbGZsb3d8eyJWIjoiMC4wLjAwMDAiLCJQIjoiV2luMzIiLCJBTiI6Ik1haWwiLCJXVCI6Mn0%3D%7C3000%7C%7C%7C&amp;sdata=LcKFk597nxg%2B72HmqAHP5ryh8XaekJyXpLHllMcENlg%3D&amp;reserved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edbook.org.u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assets.publishing.service.gov.uk%2Fgovernment%2Fuploads%2Fsystem%2Fuploads%2Fattachment_data%2Ffile%2F1061038%2FUKHSA-12287-algorithm-immunisation-status-Mar22.pdf&amp;data=05%7C01%7CVanessa.Saliba%40ukhsa.gov.uk%7C38ee7e07ca144e5d2c4008da552624d8%7Cee4e14994a354b2ead475f3cf9de8666%7C0%7C0%7C637915919549222749%7CUnknown%7CTWFpbGZsb3d8eyJWIjoiMC4wLjAwMDAiLCJQIjoiV2luMzIiLCJBTiI6Ik1haWwiLCJXVCI6Mn0%3D%7C3000%7C%7C%7C&amp;sdata=RsB6G0kiVC1ekdrTLJEouC3dg74aP7Y2t3WYbgoBB3A%3D&amp;reserved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immunisation-information-for-migrants" TargetMode="External"/><Relationship Id="rId3" Type="http://schemas.openxmlformats.org/officeDocument/2006/relationships/hyperlink" Target="https://eur01.safelinks.protection.outlook.com/?url=https%3A%2F%2Fwww.nhs.uk%2Fconditions%2Fvaccinations%2Fnhs-vaccinations-and-when-to-have-them%2F&amp;data=05%7C01%7CVanessa.Saliba%40ukhsa.gov.uk%7Cd2f43da7eae5437c70a108da55d2826a%7Cee4e14994a354b2ead475f3cf9de8666%7C0%7C0%7C637916660141036119%7CUnknown%7CTWFpbGZsb3d8eyJWIjoiMC4wLjAwMDAiLCJQIjoiV2luMzIiLCJBTiI6Ik1haWwiLCJXVCI6Mn0%3D%7C3000%7C%7C%7C&amp;sdata=R9VrJljWQ61XKUIBlpRAqipBWFE%2BKJppaNqfppOB5SA%3D&amp;reserved=0" TargetMode="External"/><Relationship Id="rId7" Type="http://schemas.openxmlformats.org/officeDocument/2006/relationships/hyperlink" Target="https://www.gov.uk/guidance/immunisation-migrant-health-guide" TargetMode="External"/><Relationship Id="rId2" Type="http://schemas.openxmlformats.org/officeDocument/2006/relationships/hyperlink" Target="https://www.nhs.uk/conditions/pol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1.safelinks.protection.outlook.com/?url=https%3A%2F%2Fassets.publishing.service.gov.uk%2Fgovernment%2Fuploads%2Fsystem%2Fuploads%2Fattachment_data%2Ffile%2F1061038%2FUKHSA-12287-algorithm-immunisation-status-Mar22.pdf&amp;data=05%7C01%7CVanessa.Saliba%40ukhsa.gov.uk%7C38ee7e07ca144e5d2c4008da552624d8%7Cee4e14994a354b2ead475f3cf9de8666%7C0%7C0%7C637915919549222749%7CUnknown%7CTWFpbGZsb3d8eyJWIjoiMC4wLjAwMDAiLCJQIjoiV2luMzIiLCJBTiI6Ik1haWwiLCJXVCI6Mn0%3D%7C3000%7C%7C%7C&amp;sdata=RsB6G0kiVC1ekdrTLJEouC3dg74aP7Y2t3WYbgoBB3A%3D&amp;reserved=0" TargetMode="External"/><Relationship Id="rId5" Type="http://schemas.openxmlformats.org/officeDocument/2006/relationships/hyperlink" Target="https://www.gov.uk/government/publications/the-complete-routine-immunisation-schedule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ur01.safelinks.protection.outlook.com/?url=https%3A%2F%2Fwww.nhs.uk%2Fconditions%2Fvaccinations%2F6-in-1-infant-vaccine%2F&amp;data=05%7C01%7CVanessa.Saliba%40ukhsa.gov.uk%7Cd2f43da7eae5437c70a108da55d2826a%7Cee4e14994a354b2ead475f3cf9de8666%7C0%7C0%7C637916660141036119%7CUnknown%7CTWFpbGZsb3d8eyJWIjoiMC4wLjAwMDAiLCJQIjoiV2luMzIiLCJBTiI6Ik1haWwiLCJXVCI6Mn0%3D%7C3000%7C%7C%7C&amp;sdata=Ih90jgy9UYUcxpXR8lTcrFCueNBvOkGuczb0Fd8Tlcg%3D&amp;reserved=0" TargetMode="External"/><Relationship Id="rId9" Type="http://schemas.openxmlformats.org/officeDocument/2006/relationships/hyperlink" Target="https://www.gov.uk/government/publications/uk-and-international-immunisation-schedules-comparison-too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immunisations-for-young-people" TargetMode="External"/><Relationship Id="rId3" Type="http://schemas.openxmlformats.org/officeDocument/2006/relationships/hyperlink" Target="https://www.healthpublications.gov.uk/Home.html" TargetMode="External"/><Relationship Id="rId7" Type="http://schemas.openxmlformats.org/officeDocument/2006/relationships/hyperlink" Target="3197560P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pre-school-vaccinations-a-guide-to-vaccinations-from-2-to-5-year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healthpublications.gov.uk/ViewArticle.html?sp=Saguidetoimmunisationsatoneyearofageleaflet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government/publications/immunisations-between-12-and-13-months-of-age" TargetMode="External"/><Relationship Id="rId9" Type="http://schemas.openxmlformats.org/officeDocument/2006/relationships/hyperlink" Target="https://www.healthpublications.gov.uk/ViewArticle.html?sp=Simmunisationsforyoungpeoplemainleafl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healthpublications.gov.uk%2FViewArticle.html%3Fsp%3DSimmunisationstickers5yearstoadultbutterflydesign&amp;data=05%7C01%7CVanessa.Saliba%40ukhsa.gov.uk%7C1e9b5a3e3a4d432558be08da583aa317%7Cee4e14994a354b2ead475f3cf9de8666%7C0%7C0%7C637919306102212087%7CUnknown%7CTWFpbGZsb3d8eyJWIjoiMC4wLjAwMDAiLCJQIjoiV2luMzIiLCJBTiI6Ik1haWwiLCJXVCI6Mn0%3D%7C3000%7C%7C%7C&amp;sdata=JY7R%2FIx1kxQqoO3iCHemzxqe1xu4LtAR%2B1EdFRgmYdU%3D&amp;reserved=0" TargetMode="External"/><Relationship Id="rId2" Type="http://schemas.openxmlformats.org/officeDocument/2006/relationships/hyperlink" Target="https://www.healthpublications.gov.uk/ViewArticle.html?sp=Simmunisationstickers5yearstoadultbeardesig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Resource pack for immunisers: </a:t>
            </a:r>
            <a:r>
              <a:rPr lang="en-GB" dirty="0"/>
              <a:t>Identification of poliovirus in London sewage samples</a:t>
            </a: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sz="2700" b="1" dirty="0"/>
              <a:t>Immunisation and Vaccine Preventable Diseases Division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04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AB0D-3B23-464A-A803-B93BA16D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7"/>
            <a:ext cx="11123856" cy="675990"/>
          </a:xfrm>
        </p:spPr>
        <p:txBody>
          <a:bodyPr/>
          <a:lstStyle/>
          <a:p>
            <a:r>
              <a:rPr lang="en-GB" b="1" dirty="0"/>
              <a:t>Social media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1FF82-F37C-47B9-BAE8-F4CB6317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5" y="1071716"/>
            <a:ext cx="7921758" cy="5054448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media routine immunisation schedule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https://publichealthengland-immunisati.box.com/s/cv3yhtkxxqufovgc8ke4l0ytlkzfb25y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animations to promote immunisation to 0 to 1, 1-2, 0 to 5 years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https://publichealthengland-immunisati.box.com/s/2gd8iif6eu8w9djwkkxfli4vm969luer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Measles mumps and rubella teenage social banners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https://publichealthengland-immunisati.box.com/s/rhrtl6io3fuimougtpe6zt2xj3ue8jdgTeenage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Banners for HPV,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MenACWY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Teenage booster (for Tetanus, diphtheria and polio)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https://publichealthengland-immunisati.box.com/s/4097xmmxvjbjcjobks4e14bbpuwfkpei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Teenage banners as above but square for Facebook/Meta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https://publichealthengland-immunisati.box.com/s/t6a15kb84zib64wqebsnvomdjjul27ok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Teenage social – missed your teenage booster, MMR,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MenACWY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Call to action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https://www.healthpublications.gov.uk/ViewArticle.html?sp=Sroutinevaccinationsforteenagersandyoungpeoplesocialmediacard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80C2F-31EC-4229-82A2-D63083807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10</a:t>
            </a:fld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CBEBC-BCAA-44C4-B487-9BA655392C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255" t="8406" r="55652" b="6112"/>
          <a:stretch/>
        </p:blipFill>
        <p:spPr>
          <a:xfrm>
            <a:off x="9046307" y="497810"/>
            <a:ext cx="2693505" cy="58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CBC4-0D69-4788-BCA3-9B19460D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Identification of poliovirus in London sewage samples –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46D1-3B75-4735-986F-7871C78E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5" y="1450108"/>
            <a:ext cx="11123857" cy="5126183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+mn-lt"/>
              </a:rPr>
              <a:t>Press Notice </a:t>
            </a:r>
            <a:r>
              <a:rPr lang="en-GB" sz="1800" dirty="0">
                <a:latin typeface="+mn-lt"/>
              </a:rPr>
              <a:t>published on 22/06/2022:</a:t>
            </a:r>
            <a:r>
              <a:rPr lang="en-GB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2"/>
              </a:rPr>
              <a:t> Poliovirus detected in sewage from North and East London - GOV.UK (www.gov.uk)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UKHSA public health message cascaded via the CAS system – </a:t>
            </a:r>
            <a:r>
              <a:rPr lang="en-GB" sz="1800" b="1" u="sng" dirty="0">
                <a:latin typeface="+mn-lt"/>
              </a:rPr>
              <a:t>letter for health professionals</a:t>
            </a:r>
            <a:r>
              <a:rPr lang="en-GB" sz="1800" dirty="0">
                <a:latin typeface="+mn-lt"/>
              </a:rPr>
              <a:t>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https://www.gov.uk/government/publications/polio-detection-of-vdpv2-in-london-sewage-samples</a:t>
            </a:r>
            <a:endParaRPr lang="en-GB" sz="18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GB" sz="1800" dirty="0">
                <a:latin typeface="+mn-lt"/>
              </a:rPr>
              <a:t>You can find a brief </a:t>
            </a:r>
            <a:r>
              <a:rPr lang="en-GB" sz="1800" b="1" dirty="0">
                <a:latin typeface="+mn-lt"/>
              </a:rPr>
              <a:t>explainer video </a:t>
            </a:r>
            <a:r>
              <a:rPr lang="en-GB" sz="1800" dirty="0">
                <a:latin typeface="+mn-lt"/>
              </a:rPr>
              <a:t>here: </a:t>
            </a: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https://youtu.be/L19rc7vdYVA</a:t>
            </a: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Particular </a:t>
            </a:r>
            <a:r>
              <a:rPr lang="en-GB" sz="1800" b="1" dirty="0">
                <a:latin typeface="+mn-lt"/>
              </a:rPr>
              <a:t>actions for primary care colleagues and immunisers </a:t>
            </a:r>
            <a:r>
              <a:rPr lang="en-GB" sz="1800" dirty="0">
                <a:latin typeface="+mn-lt"/>
              </a:rPr>
              <a:t>to focus on are: </a:t>
            </a:r>
          </a:p>
          <a:p>
            <a:pPr marL="914400" lvl="1" indent="-457200">
              <a:buAutoNum type="alphaLcParenR"/>
            </a:pPr>
            <a:r>
              <a:rPr lang="en-GB" sz="1800" dirty="0">
                <a:latin typeface="+mn-lt"/>
              </a:rPr>
              <a:t>the need to </a:t>
            </a:r>
            <a:r>
              <a:rPr lang="en-GB" sz="1800" b="1" u="sng" dirty="0">
                <a:latin typeface="+mn-lt"/>
              </a:rPr>
              <a:t>catch up children under 5 years </a:t>
            </a:r>
            <a:r>
              <a:rPr lang="en-GB" sz="1800" dirty="0">
                <a:latin typeface="+mn-lt"/>
              </a:rPr>
              <a:t>who are not up to date with their routine vaccinations. This is particularly important in practices and local authorities where vaccine coverage for the primary DTaP/IPV/Hib/</a:t>
            </a:r>
            <a:r>
              <a:rPr lang="en-GB" sz="1800" dirty="0" err="1">
                <a:latin typeface="+mn-lt"/>
              </a:rPr>
              <a:t>HepB</a:t>
            </a:r>
            <a:r>
              <a:rPr lang="en-GB" sz="1800" dirty="0">
                <a:latin typeface="+mn-lt"/>
              </a:rPr>
              <a:t> course is below 85% </a:t>
            </a:r>
          </a:p>
          <a:p>
            <a:pPr marL="914400" lvl="1" indent="-457200">
              <a:buAutoNum type="alphaLcParenR"/>
            </a:pPr>
            <a:r>
              <a:rPr lang="en-GB" sz="1800" dirty="0">
                <a:latin typeface="+mn-lt"/>
              </a:rPr>
              <a:t>the </a:t>
            </a:r>
            <a:r>
              <a:rPr lang="en-GB" sz="1800" b="1" dirty="0">
                <a:latin typeface="+mn-lt"/>
              </a:rPr>
              <a:t>importance of checking newly registered children and adults</a:t>
            </a:r>
            <a:r>
              <a:rPr lang="en-GB" sz="1800" dirty="0">
                <a:latin typeface="+mn-lt"/>
              </a:rPr>
              <a:t> are up to date with the UK schedule, </a:t>
            </a:r>
            <a:r>
              <a:rPr lang="en-GB" sz="1800" b="1" dirty="0">
                <a:latin typeface="+mn-lt"/>
              </a:rPr>
              <a:t>especially new migrants, asylum seekers and refugee</a:t>
            </a:r>
          </a:p>
          <a:p>
            <a:pPr marL="342900" lvl="1" indent="-342900"/>
            <a:r>
              <a:rPr lang="en-GB" sz="1800" b="1" dirty="0">
                <a:latin typeface="+mn-lt"/>
              </a:rPr>
              <a:t>Quarterly COVER  data </a:t>
            </a:r>
            <a:r>
              <a:rPr lang="en-GB" sz="1800" dirty="0">
                <a:latin typeface="+mn-lt"/>
              </a:rPr>
              <a:t>- vaccine coverage for routine programme in children aged 1 , 2 and 5 years can be found here (Source: UKHSA): </a:t>
            </a:r>
            <a:r>
              <a:rPr lang="en-GB" sz="1800" dirty="0">
                <a:latin typeface="+mn-lt"/>
                <a:hlinkClick r:id="rId5"/>
              </a:rPr>
              <a:t>Vaccine uptake guidance and the latest coverage data - GOV.UK (www.gov.uk)</a:t>
            </a:r>
            <a:endParaRPr lang="en-GB" sz="1800" dirty="0">
              <a:latin typeface="+mn-lt"/>
            </a:endParaRPr>
          </a:p>
          <a:p>
            <a:pPr marL="342900" lvl="1" indent="-342900"/>
            <a:r>
              <a:rPr lang="en-GB" sz="1800" b="1" dirty="0">
                <a:latin typeface="+mn-lt"/>
              </a:rPr>
              <a:t>Td/IPV vaccine coverage </a:t>
            </a:r>
            <a:r>
              <a:rPr lang="en-GB" sz="1800" dirty="0">
                <a:latin typeface="+mn-lt"/>
              </a:rPr>
              <a:t>data for 2020/21 academic year (Source: UKHSA): </a:t>
            </a:r>
            <a:r>
              <a:rPr lang="en-GB" sz="1800" dirty="0">
                <a:latin typeface="+mn-lt"/>
                <a:hlinkClick r:id="rId6"/>
              </a:rPr>
              <a:t>School leaver booster (Td/IPV): vaccine coverage estimates - GOV.UK (www.gov.uk)</a:t>
            </a:r>
            <a:endParaRPr lang="en-GB" sz="1800" dirty="0">
              <a:latin typeface="+mn-lt"/>
            </a:endParaRPr>
          </a:p>
          <a:p>
            <a:pPr marL="0" lvl="1" indent="0">
              <a:buNone/>
            </a:pPr>
            <a:endParaRPr lang="en-GB" sz="2000" b="1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8690-3E48-4CC4-8B52-95948304A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719EE-30DA-4446-B52F-F4C5490C4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2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6707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8F01-D89B-4CDF-A7E2-920D0D8D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UK polio vaccination schedule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AFAF-20BB-41B0-860A-072FA7D6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5" y="1152023"/>
            <a:ext cx="11123857" cy="497414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vaccine is part of the NHS routine childhood vaccination schedule.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It's given to babies and children when they are: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68288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8, 12 and 16 weeks old as part of the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6-in-1 vaccine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DTaP/IPV/Hib/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HepB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68288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years and 4 months old as part of the 4-in-1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pre-school booster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(DTaP/IPV) 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68288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years old as part of the 3-in-1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teenage booster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(Td/IPV) 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need to have all of these vaccinations to be fully vaccinated against polio.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missed out for any reason, y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can have polio vaccination for free on the NHS at any age.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212B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should get vaccinated even if you've had polio before as the vaccine protects against different types of polio.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9C9F1-008E-4626-A755-2EADBEFC3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3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822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29B8-CE32-4856-AEB3-269BD26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7EF0-1DE3-4F64-A492-9B08F27C3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BA8D0-1E28-45E0-8313-4EDD69587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4</a:t>
            </a:fld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0E33A-572C-4D2C-825C-B99DFB5B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0" t="18351" r="24274" b="8960"/>
          <a:stretch/>
        </p:blipFill>
        <p:spPr>
          <a:xfrm>
            <a:off x="1350397" y="179416"/>
            <a:ext cx="8447635" cy="64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74A9-41B4-454E-ADFF-960BFB4F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Checking for polio vaccination in the red book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B6A2-E818-41A5-BF73-602F96D3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495" y="1773500"/>
            <a:ext cx="6860481" cy="38354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Primary course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polio vaccine consists of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doses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given at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8, 12 and 16 weeks of age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6-in-1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DTaP/IPV/Hib/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HepB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[used since September 2017]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5-in-1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DTaP/IPV/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Hib [used prior to Septemebr 2017]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Pre-school booster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3 years and 4 months: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4-in-1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DTaP/IPV</a:t>
            </a:r>
          </a:p>
          <a:p>
            <a:pPr marL="0" indent="0" algn="ctr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eenage booster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given in School Year 9 or 10, at around 14 years of age: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3-in-1 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Td/IPV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7CC2A-495D-4E6E-8995-7B6EB0522B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05" y="2003816"/>
            <a:ext cx="310515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2744C9-5727-43DB-B181-5F364C1935B2}"/>
              </a:ext>
            </a:extLst>
          </p:cNvPr>
          <p:cNvSpPr txBox="1"/>
          <p:nvPr/>
        </p:nvSpPr>
        <p:spPr>
          <a:xfrm>
            <a:off x="615956" y="1003044"/>
            <a:ext cx="112805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Since 2004, all polio vaccines have been given as combined products, so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may not see the word polio in the record. The vaccinations can be labelled as any of the following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F7E9F-BC58-496D-87D6-279AFB87FC57}"/>
              </a:ext>
            </a:extLst>
          </p:cNvPr>
          <p:cNvSpPr txBox="1"/>
          <p:nvPr/>
        </p:nvSpPr>
        <p:spPr>
          <a:xfrm>
            <a:off x="665335" y="5854956"/>
            <a:ext cx="112312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were vaccinated before 2004, you will have received the </a:t>
            </a: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oral polio vaccine (OPV)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was given as drops in the mouth, rather than an injection.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543C2-8CB2-48D0-A038-A5A9C10FDF81}"/>
              </a:ext>
            </a:extLst>
          </p:cNvPr>
          <p:cNvSpPr txBox="1"/>
          <p:nvPr/>
        </p:nvSpPr>
        <p:spPr>
          <a:xfrm>
            <a:off x="615956" y="1819150"/>
            <a:ext cx="13165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Babies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4E1453-B312-4B4D-B793-6EFF282A7B69}"/>
              </a:ext>
            </a:extLst>
          </p:cNvPr>
          <p:cNvSpPr txBox="1"/>
          <p:nvPr/>
        </p:nvSpPr>
        <p:spPr>
          <a:xfrm>
            <a:off x="665334" y="3775983"/>
            <a:ext cx="12671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Toddlers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4A69E-41C8-4991-830C-A1AEB4D1A150}"/>
              </a:ext>
            </a:extLst>
          </p:cNvPr>
          <p:cNvSpPr txBox="1"/>
          <p:nvPr/>
        </p:nvSpPr>
        <p:spPr>
          <a:xfrm>
            <a:off x="665334" y="4728680"/>
            <a:ext cx="126716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Teenagers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79966-EADB-4DBC-9AE3-211FA021985C}"/>
              </a:ext>
            </a:extLst>
          </p:cNvPr>
          <p:cNvSpPr txBox="1"/>
          <p:nvPr/>
        </p:nvSpPr>
        <p:spPr>
          <a:xfrm>
            <a:off x="8871347" y="4237703"/>
            <a:ext cx="29468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There is also an ELECTRONIC red book: </a:t>
            </a:r>
            <a:r>
              <a:rPr lang="en-GB" dirty="0" err="1">
                <a:hlinkClick r:id="rId3"/>
              </a:rPr>
              <a:t>eRedbook</a:t>
            </a:r>
            <a:r>
              <a:rPr lang="en-GB" dirty="0">
                <a:hlinkClick r:id="rId3"/>
              </a:rPr>
              <a:t> - The Digital Red Book For Parents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C41B-175D-435A-9E33-8EE4A3B5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Advice for health professionals: polio, uncertain or  incomplete immunisation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614C-C814-4877-BCFE-71E3191B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6" y="1152023"/>
            <a:ext cx="11123857" cy="4712143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+mn-lt"/>
              </a:rPr>
              <a:t>Please follow algorithm for: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2"/>
              </a:rPr>
              <a:t>Vaccination of individuals with uncertain or incomplete immunisation status (publishing.service.gov.uk)</a:t>
            </a:r>
            <a:r>
              <a:rPr lang="en-GB" sz="18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2C20B-A802-4C16-8E25-68CF2B680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6</a:t>
            </a:fld>
            <a:endParaRPr lang="en-GB" sz="1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568215D-BBEB-4258-BA9E-ABD6B3054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49699"/>
              </p:ext>
            </p:extLst>
          </p:nvPr>
        </p:nvGraphicFramePr>
        <p:xfrm>
          <a:off x="1191491" y="1894644"/>
          <a:ext cx="9171708" cy="3969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3627859206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val="1299493423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3633261123"/>
                    </a:ext>
                  </a:extLst>
                </a:gridCol>
              </a:tblGrid>
              <a:tr h="3890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Children aged from 2 months of age up to 3 years and 4 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Children from 3 years and 4 months up to 10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birthday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From 10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birthday onwards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70681"/>
                  </a:ext>
                </a:extLst>
              </a:tr>
              <a:tr h="1226322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Primary course: </a:t>
                      </a:r>
                    </a:p>
                    <a:p>
                      <a:pPr algn="ctr"/>
                      <a:r>
                        <a:rPr lang="en-GB" sz="1400" dirty="0"/>
                        <a:t>Three doses of DTaP/IPV/Hib/</a:t>
                      </a:r>
                      <a:r>
                        <a:rPr lang="en-GB" sz="1400" dirty="0" err="1"/>
                        <a:t>HepB</a:t>
                      </a:r>
                      <a:r>
                        <a:rPr lang="en-GB" sz="1400" dirty="0"/>
                        <a:t> </a:t>
                      </a:r>
                    </a:p>
                    <a:p>
                      <a:pPr algn="ctr"/>
                      <a:r>
                        <a:rPr lang="en-GB" sz="1400" dirty="0"/>
                        <a:t>with a our 4 week 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/>
                        <a:t>Primary course: </a:t>
                      </a:r>
                    </a:p>
                    <a:p>
                      <a:pPr algn="ctr"/>
                      <a:r>
                        <a:rPr lang="en-GB" sz="1400" dirty="0"/>
                        <a:t>Three doses of DTaP/IPV/Hib/</a:t>
                      </a:r>
                      <a:r>
                        <a:rPr lang="en-GB" sz="1400" dirty="0" err="1"/>
                        <a:t>HepB</a:t>
                      </a:r>
                      <a:r>
                        <a:rPr lang="en-GB" sz="1400" dirty="0"/>
                        <a:t> </a:t>
                      </a:r>
                    </a:p>
                    <a:p>
                      <a:pPr algn="ctr"/>
                      <a:r>
                        <a:rPr lang="en-GB" sz="1400" dirty="0"/>
                        <a:t>with a our 4 week gap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/>
                        <a:t>Primary course: </a:t>
                      </a:r>
                    </a:p>
                    <a:p>
                      <a:pPr algn="ctr"/>
                      <a:r>
                        <a:rPr lang="en-GB" sz="1400" dirty="0"/>
                        <a:t>Three doses of Td/IPV</a:t>
                      </a:r>
                    </a:p>
                    <a:p>
                      <a:pPr algn="ctr"/>
                      <a:r>
                        <a:rPr lang="en-GB" sz="1400" dirty="0"/>
                        <a:t>with a 4 week gap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50322"/>
                  </a:ext>
                </a:extLst>
              </a:tr>
              <a:tr h="1226322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First booster </a:t>
                      </a:r>
                      <a:r>
                        <a:rPr lang="en-GB" sz="1400" dirty="0"/>
                        <a:t>of DTaP/IPV can be given as early as 1 year following completion of primary course to re-establish on routine schedule. 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Additional doses of DTaP-containing vaccines given under 3 years of age in some other countries do not count as a booster to the primary course in the UK and should be discounted.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/>
                        <a:t>First booster </a:t>
                      </a:r>
                      <a:r>
                        <a:rPr lang="en-GB" sz="1400" dirty="0"/>
                        <a:t>of Td/IPV: Preferably 5 years following completion of primary course 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b="1" u="sng" dirty="0"/>
                        <a:t>Second booster </a:t>
                      </a:r>
                      <a:r>
                        <a:rPr lang="en-GB" sz="1400" dirty="0"/>
                        <a:t>of Td/IPV: Ideally 10 years (minimum 5 years) following first booster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761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B231AE-B923-4D2B-9F9C-B7DF70EE0CDF}"/>
              </a:ext>
            </a:extLst>
          </p:cNvPr>
          <p:cNvSpPr txBox="1"/>
          <p:nvPr/>
        </p:nvSpPr>
        <p:spPr>
          <a:xfrm>
            <a:off x="1191492" y="5966691"/>
            <a:ext cx="917170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Patients should be brought up to date with ALL vaccines they are eligible for according to age at the earliest opportunity</a:t>
            </a:r>
          </a:p>
        </p:txBody>
      </p:sp>
    </p:spTree>
    <p:extLst>
      <p:ext uri="{BB962C8B-B14F-4D97-AF65-F5344CB8AC3E}">
        <p14:creationId xmlns:p14="http://schemas.microsoft.com/office/powerpoint/2010/main" val="28303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A64F-9640-4CC2-94F4-EE54778B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C1462-045D-4FA8-A589-3B699A75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4" y="1152023"/>
            <a:ext cx="8528045" cy="4974141"/>
          </a:xfrm>
        </p:spPr>
        <p:txBody>
          <a:bodyPr>
            <a:normAutofit/>
          </a:bodyPr>
          <a:lstStyle/>
          <a:p>
            <a:r>
              <a:rPr lang="en-GB" sz="1700" b="1" dirty="0">
                <a:latin typeface="+mn-lt"/>
              </a:rPr>
              <a:t>NHS webpages</a:t>
            </a:r>
            <a:r>
              <a:rPr lang="en-GB" sz="1700" dirty="0">
                <a:latin typeface="+mn-lt"/>
              </a:rPr>
              <a:t>: </a:t>
            </a:r>
          </a:p>
          <a:p>
            <a:pPr marL="457200" lvl="1" indent="0">
              <a:buNone/>
            </a:pPr>
            <a:r>
              <a:rPr lang="it-IT" sz="1700" dirty="0">
                <a:latin typeface="+mn-lt"/>
                <a:hlinkClick r:id="rId2"/>
              </a:rPr>
              <a:t>Polio - NHS (www.nhs.uk)</a:t>
            </a:r>
            <a:endParaRPr lang="it-IT" sz="1700" dirty="0">
              <a:latin typeface="+mn-lt"/>
            </a:endParaRPr>
          </a:p>
          <a:p>
            <a:pPr marL="457200" lvl="1" indent="0">
              <a:buNone/>
            </a:pPr>
            <a:r>
              <a:rPr lang="en-GB" sz="17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NHS vaccinations and when to have them</a:t>
            </a:r>
            <a:r>
              <a:rPr lang="en-GB" sz="17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GB" sz="17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6-in-1 vaccine</a:t>
            </a:r>
            <a:endParaRPr lang="en-GB" sz="1700" dirty="0">
              <a:latin typeface="+mn-lt"/>
            </a:endParaRPr>
          </a:p>
          <a:p>
            <a:r>
              <a:rPr lang="en-GB" sz="1700" dirty="0">
                <a:latin typeface="+mn-lt"/>
              </a:rPr>
              <a:t>Complete </a:t>
            </a:r>
            <a:r>
              <a:rPr lang="en-GB" sz="1700" b="1" dirty="0">
                <a:latin typeface="+mn-lt"/>
              </a:rPr>
              <a:t>routine immunisation schedule</a:t>
            </a:r>
            <a:r>
              <a:rPr lang="en-GB" sz="1700" dirty="0">
                <a:latin typeface="+mn-lt"/>
              </a:rPr>
              <a:t>: </a:t>
            </a:r>
            <a:r>
              <a:rPr lang="en-GB" sz="1700" dirty="0">
                <a:latin typeface="+mn-lt"/>
                <a:hlinkClick r:id="rId5"/>
              </a:rPr>
              <a:t>Complete routine immunisation schedule - GOV.UK (www.gov.uk)</a:t>
            </a:r>
            <a:r>
              <a:rPr lang="en-GB" sz="1700" dirty="0">
                <a:latin typeface="+mn-lt"/>
              </a:rPr>
              <a:t> </a:t>
            </a:r>
          </a:p>
          <a:p>
            <a:r>
              <a:rPr lang="en-GB" sz="17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6"/>
              </a:rPr>
              <a:t>Vaccination of individuals with uncertain or incomplete immunisation status (publishing.service.gov.uk)</a:t>
            </a:r>
            <a:endParaRPr lang="en-GB" sz="1700" u="sng" dirty="0">
              <a:solidFill>
                <a:srgbClr val="0000FF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GB" sz="1700" b="1" dirty="0">
                <a:latin typeface="+mn-lt"/>
              </a:rPr>
              <a:t>Migrant health guide </a:t>
            </a:r>
            <a:r>
              <a:rPr lang="en-GB" sz="1700" dirty="0">
                <a:latin typeface="+mn-lt"/>
              </a:rPr>
              <a:t>immunisation section:  </a:t>
            </a:r>
            <a:r>
              <a:rPr lang="en-GB" sz="1700" dirty="0">
                <a:latin typeface="+mn-lt"/>
                <a:hlinkClick r:id="rId7"/>
              </a:rPr>
              <a:t>Immunisation: migrant health guide - GOV.UK (www.gov.uk)</a:t>
            </a:r>
            <a:endParaRPr lang="en-GB" sz="1700" dirty="0">
              <a:latin typeface="+mn-lt"/>
            </a:endParaRPr>
          </a:p>
          <a:p>
            <a:r>
              <a:rPr lang="en-GB" sz="1700" b="1" i="0" dirty="0">
                <a:solidFill>
                  <a:srgbClr val="0B0C0C"/>
                </a:solidFill>
                <a:effectLst/>
                <a:latin typeface="+mn-lt"/>
              </a:rPr>
              <a:t>Immunisation information for migrants</a:t>
            </a:r>
            <a:r>
              <a:rPr lang="en-GB" sz="1700" i="0" dirty="0">
                <a:solidFill>
                  <a:srgbClr val="0B0C0C"/>
                </a:solidFill>
                <a:effectLst/>
                <a:latin typeface="+mn-lt"/>
              </a:rPr>
              <a:t>: </a:t>
            </a:r>
            <a:r>
              <a:rPr lang="fr-FR" sz="1700" dirty="0">
                <a:latin typeface="+mn-lt"/>
                <a:hlinkClick r:id="rId8"/>
              </a:rPr>
              <a:t>Immunisation information for migrants - GOV.UK (www.gov.uk)</a:t>
            </a:r>
            <a:endParaRPr lang="fr-FR" sz="1700" dirty="0">
              <a:latin typeface="+mn-lt"/>
            </a:endParaRPr>
          </a:p>
          <a:p>
            <a:r>
              <a:rPr lang="en-GB" sz="1700" b="1" i="0" dirty="0">
                <a:solidFill>
                  <a:srgbClr val="0B0C0C"/>
                </a:solidFill>
                <a:effectLst/>
                <a:latin typeface="+mn-lt"/>
              </a:rPr>
              <a:t>UK and international immunisation schedules comparison tool</a:t>
            </a:r>
            <a:r>
              <a:rPr lang="en-GB" sz="1700" i="0" dirty="0">
                <a:solidFill>
                  <a:srgbClr val="0B0C0C"/>
                </a:solidFill>
                <a:effectLst/>
                <a:latin typeface="+mn-lt"/>
              </a:rPr>
              <a:t>: </a:t>
            </a:r>
            <a:r>
              <a:rPr lang="en-GB" sz="1700" dirty="0">
                <a:latin typeface="+mn-lt"/>
                <a:hlinkClick r:id="rId9"/>
              </a:rPr>
              <a:t>UK and international immunisation schedules comparison tool - GOV.UK (www.gov.uk)</a:t>
            </a:r>
            <a:endParaRPr lang="en-GB" sz="1700" i="0" dirty="0">
              <a:solidFill>
                <a:srgbClr val="0B0C0C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67A5F-0786-481E-B3CA-1295C5E10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7</a:t>
            </a:fld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D07E0-B87E-49F1-A1CA-BEFC730FAB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984" t="11806" r="21094" b="18125"/>
          <a:stretch/>
        </p:blipFill>
        <p:spPr>
          <a:xfrm>
            <a:off x="9377611" y="1152023"/>
            <a:ext cx="2428876" cy="48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124B-0CA6-4735-9191-5B8B1093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Leaflets for parents / carers</a:t>
            </a:r>
            <a:br>
              <a:rPr lang="en-GB" b="1" dirty="0"/>
            </a:br>
            <a:r>
              <a:rPr lang="en-GB" sz="27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Copies of these leaflets are available free to order from the Health Publications order line </a:t>
            </a:r>
            <a:r>
              <a:rPr lang="en-GB" sz="2700" b="0" i="0" dirty="0">
                <a:solidFill>
                  <a:srgbClr val="FF0000"/>
                </a:solidFill>
                <a:effectLst/>
                <a:latin typeface="+mn-lt"/>
              </a:rPr>
              <a:t>0300 123 1002 or</a:t>
            </a:r>
            <a:r>
              <a:rPr lang="en-GB" sz="27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700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- Health Publications</a:t>
            </a:r>
            <a:r>
              <a:rPr lang="en-GB" sz="27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GB" sz="4000" dirty="0">
                <a:latin typeface="+mn-lt"/>
              </a:rPr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5236-A8BD-41DC-9F7E-FD967293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5" y="1487055"/>
            <a:ext cx="5082881" cy="46391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en-GB" sz="2500" b="1"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500" b="1">
                <a:latin typeface="+mn-lt"/>
                <a:ea typeface="Calibri" panose="020F0502020204030204" pitchFamily="34" charset="0"/>
              </a:rPr>
              <a:t>Primary course </a:t>
            </a:r>
            <a:r>
              <a:rPr lang="en-GB" sz="2500">
                <a:latin typeface="+mn-lt"/>
                <a:hlinkClick r:id="rId4"/>
              </a:rPr>
              <a:t>Immunisations at one year of age - GOV.UK (www.gov.uk) </a:t>
            </a:r>
            <a:r>
              <a:rPr lang="en-GB" sz="2500">
                <a:effectLst/>
                <a:latin typeface="+mn-lt"/>
                <a:ea typeface="Times New Roman" panose="02020603050405020304" pitchFamily="18" charset="0"/>
              </a:rPr>
              <a:t>Product code </a:t>
            </a:r>
            <a:r>
              <a:rPr lang="en-GB" sz="2500">
                <a:effectLst/>
                <a:latin typeface="+mn-lt"/>
                <a:ea typeface="Times New Roman" panose="02020603050405020304" pitchFamily="18" charset="0"/>
                <a:hlinkClick r:id="rId5"/>
              </a:rPr>
              <a:t>2022QG1EN</a:t>
            </a:r>
            <a:r>
              <a:rPr lang="en-GB" sz="250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500" b="1">
                <a:latin typeface="+mn-lt"/>
                <a:ea typeface="Calibri" panose="020F0502020204030204" pitchFamily="34" charset="0"/>
              </a:rPr>
              <a:t>Pre-school booster </a:t>
            </a:r>
            <a:r>
              <a:rPr lang="en-GB" sz="2500">
                <a:latin typeface="+mn-lt"/>
                <a:hlinkClick r:id="rId6"/>
              </a:rPr>
              <a:t>Pre-school vaccinations: guide to vaccinations from 2 to 5 years - GOV.UK (www.gov.uk) </a:t>
            </a:r>
            <a:r>
              <a:rPr lang="en-GB" sz="2500">
                <a:latin typeface="+mn-lt"/>
              </a:rPr>
              <a:t>P</a:t>
            </a:r>
            <a:r>
              <a:rPr lang="en-GB" sz="2500" b="0" i="0">
                <a:solidFill>
                  <a:srgbClr val="0B0C0C"/>
                </a:solidFill>
                <a:effectLst/>
                <a:latin typeface="+mn-lt"/>
              </a:rPr>
              <a:t>roduct code </a:t>
            </a:r>
            <a:r>
              <a:rPr lang="en-GB" sz="2500" b="0" i="0">
                <a:solidFill>
                  <a:srgbClr val="0B0C0C"/>
                </a:solidFill>
                <a:effectLst/>
                <a:latin typeface="+mn-lt"/>
                <a:hlinkClick r:id="rId7" action="ppaction://hlinkfile"/>
              </a:rPr>
              <a:t>3197560P</a:t>
            </a:r>
            <a:endParaRPr lang="en-GB" sz="2500" b="0" i="0">
              <a:solidFill>
                <a:srgbClr val="0B0C0C"/>
              </a:solidFill>
              <a:effectLst/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500" b="1">
                <a:latin typeface="+mn-lt"/>
              </a:rPr>
              <a:t>Teenage booster </a:t>
            </a:r>
            <a:r>
              <a:rPr lang="en-GB" sz="2500">
                <a:latin typeface="+mn-lt"/>
                <a:hlinkClick r:id="rId8"/>
              </a:rPr>
              <a:t>Immunisations for young people - GOV.UK (www.gov.uk)</a:t>
            </a:r>
            <a:r>
              <a:rPr lang="en-GB" sz="2500">
                <a:latin typeface="+mn-lt"/>
              </a:rPr>
              <a:t> </a:t>
            </a:r>
            <a:r>
              <a:rPr lang="en-GB" sz="2500">
                <a:solidFill>
                  <a:srgbClr val="0B0C0C"/>
                </a:solidFill>
                <a:latin typeface="+mn-lt"/>
              </a:rPr>
              <a:t>P</a:t>
            </a:r>
            <a:r>
              <a:rPr lang="en-GB" sz="2500" b="0" i="0">
                <a:solidFill>
                  <a:srgbClr val="0B0C0C"/>
                </a:solidFill>
                <a:effectLst/>
                <a:latin typeface="+mn-lt"/>
              </a:rPr>
              <a:t>roduct code </a:t>
            </a:r>
            <a:r>
              <a:rPr lang="en-GB" sz="2500" b="0" i="0">
                <a:solidFill>
                  <a:srgbClr val="0B0C0C"/>
                </a:solidFill>
                <a:effectLst/>
                <a:latin typeface="+mn-lt"/>
                <a:hlinkClick r:id="rId9"/>
              </a:rPr>
              <a:t>2902598B</a:t>
            </a:r>
            <a:endParaRPr lang="en-GB" sz="2500" b="1" i="0">
              <a:solidFill>
                <a:srgbClr val="0B0C0C"/>
              </a:solidFill>
              <a:effectLst/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28BE9-7350-45F8-83F2-A89EE623BE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8</a:t>
            </a:fld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E2CB3-9F5A-436C-8B47-16945F5EDB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985" t="10672" r="35681" b="15421"/>
          <a:stretch/>
        </p:blipFill>
        <p:spPr>
          <a:xfrm>
            <a:off x="8165561" y="1464709"/>
            <a:ext cx="2207492" cy="3239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63F4C-D59F-43DF-BB37-8D4ADFBC9E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000" t="11717" r="41515" b="18249"/>
          <a:stretch/>
        </p:blipFill>
        <p:spPr>
          <a:xfrm>
            <a:off x="5810075" y="1717964"/>
            <a:ext cx="2253673" cy="480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CF5318-4E9D-424D-A627-FAF501DA5B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751" t="13472" r="34999" b="8333"/>
          <a:stretch/>
        </p:blipFill>
        <p:spPr>
          <a:xfrm>
            <a:off x="9781308" y="3719958"/>
            <a:ext cx="2253673" cy="3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1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BE8D-C6E4-4994-B9BA-6639C53D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Immunisation stickers – order for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E0C5-63EA-4689-9963-4ADC0CDF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6" y="1152023"/>
            <a:ext cx="4663968" cy="4974141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Immunisation stickers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bear design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https://www.healthpublications.gov.uk/ViewArticle.html?sp=Simmunisationstickers5yearstoadultbeardesign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Immunisation stickers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butterfly design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https://www.healthpublications.gov.uk/ViewArticle.html?sp=Simmunisationstickers5yearstoadultbutterflydesign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785D3-064A-485D-8768-8F2A10BD7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9</a:t>
            </a:fld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53333-3E47-444F-96BE-AAD3FF91F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90" t="9421" r="32500" b="12753"/>
          <a:stretch/>
        </p:blipFill>
        <p:spPr>
          <a:xfrm>
            <a:off x="5689390" y="1254076"/>
            <a:ext cx="3203354" cy="4028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1F236D-31CB-41DD-A1B8-5730E27808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98" t="9131" r="32826" b="12754"/>
          <a:stretch/>
        </p:blipFill>
        <p:spPr>
          <a:xfrm>
            <a:off x="8892744" y="1134897"/>
            <a:ext cx="3270579" cy="42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0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C9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KHSA Presentation template 2.pptx" id="{15B3A41A-AE83-B140-8C6D-2AA400E14D0E}" vid="{A5646367-EA57-7A4C-A8E5-8ABAA6B627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eda695-5afa-4f3f-927f-7bcf04efbbc2">
      <UserInfo>
        <DisplayName>Vanessa Saliba</DisplayName>
        <AccountId>41</AccountId>
        <AccountType/>
      </UserInfo>
      <UserInfo>
        <DisplayName>Mary Ramsay</DisplayName>
        <AccountId>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4CC2DF203C14BA5B10837AFC43295" ma:contentTypeVersion="8" ma:contentTypeDescription="Create a new document." ma:contentTypeScope="" ma:versionID="18e0c50ba7458f276ca58e2b59124a65">
  <xsd:schema xmlns:xsd="http://www.w3.org/2001/XMLSchema" xmlns:xs="http://www.w3.org/2001/XMLSchema" xmlns:p="http://schemas.microsoft.com/office/2006/metadata/properties" xmlns:ns2="6b05e408-08c6-44b9-8aa5-199e0f868f48" xmlns:ns3="bbeda695-5afa-4f3f-927f-7bcf04efbbc2" targetNamespace="http://schemas.microsoft.com/office/2006/metadata/properties" ma:root="true" ma:fieldsID="c624776c05952ef873d8cb7b4e66e124" ns2:_="" ns3:_="">
    <xsd:import namespace="6b05e408-08c6-44b9-8aa5-199e0f868f48"/>
    <xsd:import namespace="bbeda695-5afa-4f3f-927f-7bcf04efb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e408-08c6-44b9-8aa5-199e0f868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da695-5afa-4f3f-927f-7bcf04efb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13DA83-AF29-48BF-AA22-58561962A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954D3-E7A1-491B-9577-4B6D5B6D769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b05e408-08c6-44b9-8aa5-199e0f868f48"/>
    <ds:schemaRef ds:uri="http://purl.org/dc/elements/1.1/"/>
    <ds:schemaRef ds:uri="http://schemas.microsoft.com/office/infopath/2007/PartnerControls"/>
    <ds:schemaRef ds:uri="bbeda695-5afa-4f3f-927f-7bcf04efbb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9FB5C5-DFF6-41CD-A2FF-775030C25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5e408-08c6-44b9-8aa5-199e0f868f48"/>
    <ds:schemaRef ds:uri="bbeda695-5afa-4f3f-927f-7bcf04efb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1249</Words>
  <Application>Microsoft Office PowerPoint</Application>
  <PresentationFormat>Widescreen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Resource pack for immunisers: Identification of poliovirus in London sewage samples    Immunisation and Vaccine Preventable Diseases Division </vt:lpstr>
      <vt:lpstr>Identification of poliovirus in London sewage samples – background</vt:lpstr>
      <vt:lpstr>UK polio vaccination schedule </vt:lpstr>
      <vt:lpstr>PowerPoint Presentation</vt:lpstr>
      <vt:lpstr>Checking for polio vaccination in the red book</vt:lpstr>
      <vt:lpstr>Advice for health professionals: polio, uncertain or  incomplete immunisation schedule</vt:lpstr>
      <vt:lpstr>Useful resources:</vt:lpstr>
      <vt:lpstr>Leaflets for parents / carers Copies of these leaflets are available free to order from the Health Publications order line 0300 123 1002 or Home - Health Publications  </vt:lpstr>
      <vt:lpstr>Immunisation stickers – order for free</vt:lpstr>
      <vt:lpstr>Social media assets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Lawlor</dc:creator>
  <cp:lastModifiedBy>Cherstyn Hurley</cp:lastModifiedBy>
  <cp:revision>45</cp:revision>
  <dcterms:created xsi:type="dcterms:W3CDTF">2021-07-25T13:21:50Z</dcterms:created>
  <dcterms:modified xsi:type="dcterms:W3CDTF">2022-07-11T18:12:35Z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0x010100DAA4CC2DF203C14BA5B10837AFC43295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Order">
    <vt:r8>437100</vt:r8>
  </property>
  <property fmtid="{D5CDD505-2E9C-101B-9397-08002B2CF9AE}" pid="9" name="TriggerFlowInfo">
    <vt:lpwstr/>
  </property>
</Properties>
</file>